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p:scale>
          <a:sx n="77" d="100"/>
          <a:sy n="77" d="100"/>
        </p:scale>
        <p:origin x="-90" y="-7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10/19/2015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255728" y="1433217"/>
            <a:ext cx="6624800" cy="4781604"/>
          </a:xfrm>
          <a:prstGeom prst="rect">
            <a:avLst/>
          </a:prstGeom>
        </p:spPr>
      </p:pic>
      <p:sp>
        <p:nvSpPr>
          <p:cNvPr id="4" name="Título 3"/>
          <p:cNvSpPr>
            <a:spLocks noGrp="1"/>
          </p:cNvSpPr>
          <p:nvPr>
            <p:ph type="title" idx="4294967295"/>
          </p:nvPr>
        </p:nvSpPr>
        <p:spPr>
          <a:xfrm>
            <a:off x="185979" y="337451"/>
            <a:ext cx="10131425" cy="1455738"/>
          </a:xfrm>
        </p:spPr>
        <p:txBody>
          <a:bodyPr>
            <a:normAutofit/>
          </a:bodyPr>
          <a:lstStyle/>
          <a:p>
            <a:r>
              <a:rPr lang="es-CL" sz="4000" b="1" i="1" dirty="0" smtClean="0">
                <a:latin typeface="Arial" panose="020B0604020202020204" pitchFamily="34" charset="0"/>
                <a:cs typeface="Arial" panose="020B0604020202020204" pitchFamily="34" charset="0"/>
              </a:rPr>
              <a:t>                       </a:t>
            </a:r>
            <a:r>
              <a:rPr lang="es-CL" sz="8000" b="1" i="1" dirty="0" smtClean="0">
                <a:solidFill>
                  <a:srgbClr val="FF0000"/>
                </a:solidFill>
                <a:latin typeface="Arial" panose="020B0604020202020204" pitchFamily="34" charset="0"/>
                <a:cs typeface="Arial" panose="020B0604020202020204" pitchFamily="34" charset="0"/>
              </a:rPr>
              <a:t>estrés    </a:t>
            </a:r>
            <a:r>
              <a:rPr lang="es-CL" sz="4000" b="1" i="1" dirty="0" smtClean="0">
                <a:latin typeface="Arial" panose="020B0604020202020204" pitchFamily="34" charset="0"/>
                <a:cs typeface="Arial" panose="020B0604020202020204" pitchFamily="34" charset="0"/>
              </a:rPr>
              <a:t>                                                                                                                             </a:t>
            </a:r>
            <a:endParaRPr lang="es-CL" sz="4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89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3802" y="856876"/>
            <a:ext cx="5822198" cy="5447645"/>
          </a:xfrm>
          <a:prstGeom prst="rect">
            <a:avLst/>
          </a:prstGeom>
        </p:spPr>
        <p:txBody>
          <a:bodyPr wrap="square">
            <a:spAutoFit/>
          </a:bodyPr>
          <a:lstStyle/>
          <a:p>
            <a:r>
              <a:rPr lang="es-CL" sz="2400" dirty="0">
                <a:latin typeface="Arial" panose="020B0604020202020204" pitchFamily="34" charset="0"/>
                <a:cs typeface="Arial" panose="020B0604020202020204" pitchFamily="34" charset="0"/>
              </a:rPr>
              <a:t>TRATAMIENTOS FARMACOLÓGICOS:</a:t>
            </a:r>
          </a:p>
          <a:p>
            <a:endParaRPr lang="es-CL" dirty="0" smtClean="0"/>
          </a:p>
          <a:p>
            <a:endParaRPr lang="es-CL" dirty="0" smtClean="0">
              <a:latin typeface="Arial" panose="020B0604020202020204" pitchFamily="34" charset="0"/>
              <a:cs typeface="Arial" panose="020B0604020202020204" pitchFamily="34" charset="0"/>
            </a:endParaRPr>
          </a:p>
          <a:p>
            <a:endParaRPr lang="es-CL" dirty="0">
              <a:latin typeface="Arial" panose="020B0604020202020204" pitchFamily="34" charset="0"/>
              <a:cs typeface="Arial" panose="020B0604020202020204" pitchFamily="34" charset="0"/>
            </a:endParaRPr>
          </a:p>
          <a:p>
            <a:r>
              <a:rPr lang="es-CL" b="1" i="1" dirty="0" smtClean="0">
                <a:latin typeface="Arial" panose="020B0604020202020204" pitchFamily="34" charset="0"/>
                <a:cs typeface="Arial" panose="020B0604020202020204" pitchFamily="34" charset="0"/>
              </a:rPr>
              <a:t>Homeopatía </a:t>
            </a:r>
            <a:r>
              <a:rPr lang="es-CL" b="1" i="1" dirty="0">
                <a:latin typeface="Arial" panose="020B0604020202020204" pitchFamily="34" charset="0"/>
                <a:cs typeface="Arial" panose="020B0604020202020204" pitchFamily="34" charset="0"/>
              </a:rPr>
              <a:t>(medicamentos homeopáticos)</a:t>
            </a:r>
          </a:p>
          <a:p>
            <a:r>
              <a:rPr lang="es-CL" dirty="0">
                <a:latin typeface="Arial" panose="020B0604020202020204" pitchFamily="34" charset="0"/>
                <a:cs typeface="Arial" panose="020B0604020202020204" pitchFamily="34" charset="0"/>
              </a:rPr>
              <a:t>La homeopatía es un método terapéutico para la prevención, alivio o tratamiento de enfermedades utilizando medicamentos homeopáticos. Existen medicamentos homeopáticos que se emplean para aliviar los trastornos emocionales y de ansiedad que pueden venir acompañados de posibles trastornos del sueño.</a:t>
            </a:r>
          </a:p>
          <a:p>
            <a:r>
              <a:rPr lang="es-CL" b="1" i="1" dirty="0">
                <a:latin typeface="Arial" panose="020B0604020202020204" pitchFamily="34" charset="0"/>
                <a:cs typeface="Arial" panose="020B0604020202020204" pitchFamily="34" charset="0"/>
              </a:rPr>
              <a:t>Fitoterapia (plantas medicinales)</a:t>
            </a:r>
          </a:p>
          <a:p>
            <a:r>
              <a:rPr lang="es-CL" dirty="0">
                <a:latin typeface="Arial" panose="020B0604020202020204" pitchFamily="34" charset="0"/>
                <a:cs typeface="Arial" panose="020B0604020202020204" pitchFamily="34" charset="0"/>
              </a:rPr>
              <a:t>La fitoterapia se define actualmente como la utilización de los productos de origen vegetal con finalidad terapéutica, para prevenir, aliviar o curar un estado patológico, o con el objetivo de mantener la salud., según la Sociedad Española de Fitoterapia (SEFIT). También se aplica en el abordaje del estrés</a:t>
            </a:r>
            <a:r>
              <a:rPr lang="es-CL" dirty="0" smtClean="0">
                <a:latin typeface="Arial" panose="020B0604020202020204" pitchFamily="34" charset="0"/>
                <a:cs typeface="Arial" panose="020B0604020202020204" pitchFamily="34" charset="0"/>
              </a:rPr>
              <a:t>.</a:t>
            </a:r>
            <a:endParaRPr lang="es-CL" dirty="0">
              <a:latin typeface="Arial" panose="020B0604020202020204" pitchFamily="34" charset="0"/>
              <a:cs typeface="Arial" panose="020B0604020202020204" pitchFamily="34" charset="0"/>
            </a:endParaRPr>
          </a:p>
        </p:txBody>
      </p:sp>
      <p:sp>
        <p:nvSpPr>
          <p:cNvPr id="3" name="Rectángulo 2"/>
          <p:cNvSpPr/>
          <p:nvPr/>
        </p:nvSpPr>
        <p:spPr>
          <a:xfrm>
            <a:off x="6219986" y="1545104"/>
            <a:ext cx="6096000" cy="3108543"/>
          </a:xfrm>
          <a:prstGeom prst="rect">
            <a:avLst/>
          </a:prstGeom>
        </p:spPr>
        <p:txBody>
          <a:bodyPr>
            <a:spAutoFit/>
          </a:bodyPr>
          <a:lstStyle/>
          <a:p>
            <a:r>
              <a:rPr lang="es-CL" sz="2000" b="1" i="1" dirty="0">
                <a:latin typeface="Arial" panose="020B0604020202020204" pitchFamily="34" charset="0"/>
                <a:cs typeface="Arial" panose="020B0604020202020204" pitchFamily="34" charset="0"/>
              </a:rPr>
              <a:t>Antidepresivos y ansiolíticos (benzodiacepinas</a:t>
            </a:r>
            <a:r>
              <a:rPr lang="es-CL" dirty="0"/>
              <a:t>)</a:t>
            </a:r>
          </a:p>
          <a:p>
            <a:endParaRPr lang="es-CL" dirty="0" smtClean="0"/>
          </a:p>
          <a:p>
            <a:endParaRPr lang="es-CL" dirty="0" smtClean="0"/>
          </a:p>
          <a:p>
            <a:r>
              <a:rPr lang="es-CL" sz="2000" dirty="0" smtClean="0">
                <a:latin typeface="Arial" panose="020B0604020202020204" pitchFamily="34" charset="0"/>
                <a:cs typeface="Arial" panose="020B0604020202020204" pitchFamily="34" charset="0"/>
              </a:rPr>
              <a:t>Las </a:t>
            </a:r>
            <a:r>
              <a:rPr lang="es-CL" sz="2000" dirty="0">
                <a:latin typeface="Arial" panose="020B0604020202020204" pitchFamily="34" charset="0"/>
                <a:cs typeface="Arial" panose="020B0604020202020204" pitchFamily="34" charset="0"/>
              </a:rPr>
              <a:t>benzodiacepinas constituyen un grupo de fármacos con efecto hipnótico, anti convulsionante, ansiolítico y relajante muscular. Se usan, por tanto, para el tratamiento de distintas patologías como la epilepsia, la ansiedad o en las contracturas musculares. En estos casos debe existir un estricto control médico</a:t>
            </a:r>
            <a:r>
              <a:rPr lang="es-CL" sz="2000" dirty="0" smtClean="0">
                <a:latin typeface="Arial" panose="020B0604020202020204" pitchFamily="34" charset="0"/>
                <a:cs typeface="Arial" panose="020B0604020202020204" pitchFamily="34" charset="0"/>
              </a:rPr>
              <a:t>.</a:t>
            </a:r>
            <a:endParaRPr lang="es-C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07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609600"/>
            <a:ext cx="10131425" cy="1455738"/>
          </a:xfrm>
        </p:spPr>
        <p:txBody>
          <a:bodyPr>
            <a:normAutofit fontScale="90000"/>
          </a:bodyPr>
          <a:lstStyle/>
          <a:p>
            <a:r>
              <a:rPr lang="es-CL" dirty="0" smtClean="0"/>
              <a:t>                       </a:t>
            </a:r>
            <a:r>
              <a:rPr lang="es-CL" sz="4000" b="1" dirty="0">
                <a:latin typeface="Arial" panose="020B0604020202020204" pitchFamily="34" charset="0"/>
                <a:cs typeface="Arial" panose="020B0604020202020204" pitchFamily="34" charset="0"/>
              </a:rPr>
              <a:t/>
            </a:r>
            <a:br>
              <a:rPr lang="es-CL" sz="4000" b="1" dirty="0">
                <a:latin typeface="Arial" panose="020B0604020202020204" pitchFamily="34" charset="0"/>
                <a:cs typeface="Arial" panose="020B0604020202020204" pitchFamily="34" charset="0"/>
              </a:rPr>
            </a:br>
            <a:r>
              <a:rPr lang="es-CL" sz="4000" b="1" dirty="0" smtClean="0">
                <a:latin typeface="Arial" panose="020B0604020202020204" pitchFamily="34" charset="0"/>
                <a:cs typeface="Arial" panose="020B0604020202020204" pitchFamily="34" charset="0"/>
              </a:rPr>
              <a:t>                       rol del tens</a:t>
            </a:r>
            <a:br>
              <a:rPr lang="es-CL" sz="4000" b="1" dirty="0" smtClean="0">
                <a:latin typeface="Arial" panose="020B0604020202020204" pitchFamily="34" charset="0"/>
                <a:cs typeface="Arial" panose="020B0604020202020204" pitchFamily="34" charset="0"/>
              </a:rPr>
            </a:br>
            <a:r>
              <a:rPr lang="es-CL" sz="4000" b="1" dirty="0">
                <a:latin typeface="Arial" panose="020B0604020202020204" pitchFamily="34" charset="0"/>
                <a:cs typeface="Arial" panose="020B0604020202020204" pitchFamily="34" charset="0"/>
              </a:rPr>
              <a:t/>
            </a:r>
            <a:br>
              <a:rPr lang="es-CL" sz="4000" b="1" dirty="0">
                <a:latin typeface="Arial" panose="020B0604020202020204" pitchFamily="34" charset="0"/>
                <a:cs typeface="Arial" panose="020B0604020202020204" pitchFamily="34" charset="0"/>
              </a:rPr>
            </a:br>
            <a:endParaRPr lang="es-CL" sz="4000" b="1" dirty="0">
              <a:latin typeface="Arial" panose="020B0604020202020204" pitchFamily="34" charset="0"/>
              <a:cs typeface="Arial" panose="020B0604020202020204" pitchFamily="34" charset="0"/>
            </a:endParaRPr>
          </a:p>
        </p:txBody>
      </p:sp>
      <p:sp>
        <p:nvSpPr>
          <p:cNvPr id="3" name="Marcador de contenido 2"/>
          <p:cNvSpPr>
            <a:spLocks noGrp="1"/>
          </p:cNvSpPr>
          <p:nvPr>
            <p:ph sz="half" idx="4294967295"/>
          </p:nvPr>
        </p:nvSpPr>
        <p:spPr>
          <a:xfrm>
            <a:off x="0" y="1660525"/>
            <a:ext cx="4995863" cy="4613275"/>
          </a:xfrm>
        </p:spPr>
        <p:txBody>
          <a:bodyPr>
            <a:noAutofit/>
          </a:bodyPr>
          <a:lstStyle/>
          <a:p>
            <a:pPr>
              <a:buFontTx/>
              <a:buChar char="-"/>
            </a:pPr>
            <a:r>
              <a:rPr lang="es-CL" sz="2000" dirty="0" smtClean="0">
                <a:latin typeface="Arial" panose="020B0604020202020204" pitchFamily="34" charset="0"/>
                <a:cs typeface="Arial" panose="020B0604020202020204" pitchFamily="34" charset="0"/>
              </a:rPr>
              <a:t>Apoyo psicológico-emocional</a:t>
            </a:r>
          </a:p>
          <a:p>
            <a:pPr>
              <a:buFontTx/>
              <a:buChar char="-"/>
            </a:pPr>
            <a:r>
              <a:rPr lang="es-CL" sz="2000" dirty="0" smtClean="0">
                <a:latin typeface="Arial" panose="020B0604020202020204" pitchFamily="34" charset="0"/>
                <a:cs typeface="Arial" panose="020B0604020202020204" pitchFamily="34" charset="0"/>
              </a:rPr>
              <a:t>Prevención</a:t>
            </a:r>
          </a:p>
          <a:p>
            <a:pPr>
              <a:buFontTx/>
              <a:buChar char="-"/>
            </a:pPr>
            <a:r>
              <a:rPr lang="es-CL" sz="2000" dirty="0" smtClean="0">
                <a:latin typeface="Arial" panose="020B0604020202020204" pitchFamily="34" charset="0"/>
                <a:cs typeface="Arial" panose="020B0604020202020204" pitchFamily="34" charset="0"/>
              </a:rPr>
              <a:t>Fomento</a:t>
            </a:r>
          </a:p>
          <a:p>
            <a:pPr>
              <a:buFontTx/>
              <a:buChar char="-"/>
            </a:pPr>
            <a:r>
              <a:rPr lang="es-CL" sz="2000" dirty="0" smtClean="0">
                <a:latin typeface="Arial" panose="020B0604020202020204" pitchFamily="34" charset="0"/>
                <a:cs typeface="Arial" panose="020B0604020202020204" pitchFamily="34" charset="0"/>
              </a:rPr>
              <a:t>Recuperación y rehabilitación de la salud</a:t>
            </a:r>
          </a:p>
          <a:p>
            <a:pPr>
              <a:buFontTx/>
              <a:buChar char="-"/>
            </a:pPr>
            <a:r>
              <a:rPr lang="es-CL" sz="2000" dirty="0" smtClean="0">
                <a:latin typeface="Arial" panose="020B0604020202020204" pitchFamily="34" charset="0"/>
                <a:cs typeface="Arial" panose="020B0604020202020204" pitchFamily="34" charset="0"/>
              </a:rPr>
              <a:t>Educar ala familia y entorno al enfermo</a:t>
            </a:r>
          </a:p>
          <a:p>
            <a:pPr>
              <a:buFontTx/>
              <a:buChar char="-"/>
            </a:pPr>
            <a:r>
              <a:rPr lang="es-CL" sz="2000" dirty="0" smtClean="0">
                <a:latin typeface="Arial" panose="020B0604020202020204" pitchFamily="34" charset="0"/>
                <a:cs typeface="Arial" panose="020B0604020202020204" pitchFamily="34" charset="0"/>
              </a:rPr>
              <a:t>Apoyo en su tratamiento</a:t>
            </a:r>
          </a:p>
          <a:p>
            <a:pPr>
              <a:buFontTx/>
              <a:buChar char="-"/>
            </a:pPr>
            <a:r>
              <a:rPr lang="es-CL" sz="2000" dirty="0" smtClean="0">
                <a:latin typeface="Arial" panose="020B0604020202020204" pitchFamily="34" charset="0"/>
                <a:cs typeface="Arial" panose="020B0604020202020204" pitchFamily="34" charset="0"/>
              </a:rPr>
              <a:t>Fomentar  terapias de relajación </a:t>
            </a:r>
          </a:p>
          <a:p>
            <a:pPr>
              <a:buFontTx/>
              <a:buChar char="-"/>
            </a:pPr>
            <a:r>
              <a:rPr lang="es-CL" sz="2000" dirty="0" smtClean="0">
                <a:latin typeface="Arial" panose="020B0604020202020204" pitchFamily="34" charset="0"/>
                <a:cs typeface="Arial" panose="020B0604020202020204" pitchFamily="34" charset="0"/>
              </a:rPr>
              <a:t>Realizar actividad física	</a:t>
            </a:r>
          </a:p>
          <a:p>
            <a:pPr>
              <a:buFontTx/>
              <a:buChar char="-"/>
            </a:pPr>
            <a:r>
              <a:rPr lang="es-CL" sz="2000" dirty="0" smtClean="0">
                <a:latin typeface="Arial" panose="020B0604020202020204" pitchFamily="34" charset="0"/>
                <a:cs typeface="Arial" panose="020B0604020202020204" pitchFamily="34" charset="0"/>
              </a:rPr>
              <a:t>Realizar masajes musculares</a:t>
            </a:r>
          </a:p>
          <a:p>
            <a:pPr>
              <a:buFontTx/>
              <a:buChar char="-"/>
            </a:pPr>
            <a:r>
              <a:rPr lang="es-CL" sz="2000" dirty="0" smtClean="0">
                <a:latin typeface="Arial" panose="020B0604020202020204" pitchFamily="34" charset="0"/>
                <a:cs typeface="Arial" panose="020B0604020202020204" pitchFamily="34" charset="0"/>
              </a:rPr>
              <a:t>Dieta balanceada</a:t>
            </a:r>
          </a:p>
          <a:p>
            <a:pPr marL="0" indent="0">
              <a:buNone/>
            </a:pPr>
            <a:r>
              <a:rPr lang="es-CL" sz="2000" dirty="0" smtClean="0">
                <a:latin typeface="Arial" panose="020B0604020202020204" pitchFamily="34" charset="0"/>
                <a:cs typeface="Arial" panose="020B0604020202020204" pitchFamily="34" charset="0"/>
              </a:rPr>
              <a:t>	</a:t>
            </a:r>
          </a:p>
        </p:txBody>
      </p:sp>
      <p:pic>
        <p:nvPicPr>
          <p:cNvPr id="5" name="Imagen 4"/>
          <p:cNvPicPr>
            <a:picLocks noChangeAspect="1"/>
          </p:cNvPicPr>
          <p:nvPr/>
        </p:nvPicPr>
        <p:blipFill>
          <a:blip r:embed="rId2"/>
          <a:stretch>
            <a:fillRect/>
          </a:stretch>
        </p:blipFill>
        <p:spPr>
          <a:xfrm>
            <a:off x="5816061" y="1772054"/>
            <a:ext cx="5590691" cy="3776340"/>
          </a:xfrm>
          <a:prstGeom prst="rect">
            <a:avLst/>
          </a:prstGeom>
        </p:spPr>
      </p:pic>
    </p:spTree>
    <p:extLst>
      <p:ext uri="{BB962C8B-B14F-4D97-AF65-F5344CB8AC3E}">
        <p14:creationId xmlns:p14="http://schemas.microsoft.com/office/powerpoint/2010/main" val="3109479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89854"/>
            <a:ext cx="7997126" cy="5253925"/>
          </a:xfrm>
          <a:prstGeom prst="rect">
            <a:avLst/>
          </a:prstGeom>
        </p:spPr>
      </p:pic>
      <p:sp>
        <p:nvSpPr>
          <p:cNvPr id="3" name="Título 2"/>
          <p:cNvSpPr>
            <a:spLocks noGrp="1"/>
          </p:cNvSpPr>
          <p:nvPr>
            <p:ph type="title" idx="4294967295"/>
          </p:nvPr>
        </p:nvSpPr>
        <p:spPr>
          <a:xfrm>
            <a:off x="2060575" y="2562225"/>
            <a:ext cx="10131425" cy="1455738"/>
          </a:xfrm>
        </p:spPr>
        <p:txBody>
          <a:bodyPr>
            <a:normAutofit/>
          </a:bodyPr>
          <a:lstStyle/>
          <a:p>
            <a:r>
              <a:rPr lang="es-CL" sz="5400" i="1" dirty="0" smtClean="0">
                <a:solidFill>
                  <a:srgbClr val="FF0000"/>
                </a:solidFill>
                <a:latin typeface="Arial" panose="020B0604020202020204" pitchFamily="34" charset="0"/>
                <a:cs typeface="Arial" panose="020B0604020202020204" pitchFamily="34" charset="0"/>
              </a:rPr>
              <a:t>                      gracias!!!!!!</a:t>
            </a:r>
            <a:endParaRPr lang="es-CL" sz="5400" i="1" dirty="0">
              <a:solidFill>
                <a:srgbClr val="FF000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stretch>
            <a:fillRect/>
          </a:stretch>
        </p:blipFill>
        <p:spPr>
          <a:xfrm>
            <a:off x="9070625" y="4324591"/>
            <a:ext cx="2047875" cy="2238375"/>
          </a:xfrm>
          <a:prstGeom prst="rect">
            <a:avLst/>
          </a:prstGeom>
        </p:spPr>
      </p:pic>
    </p:spTree>
    <p:extLst>
      <p:ext uri="{BB962C8B-B14F-4D97-AF65-F5344CB8AC3E}">
        <p14:creationId xmlns:p14="http://schemas.microsoft.com/office/powerpoint/2010/main" val="91980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4000" b="1" i="1" dirty="0" smtClean="0">
                <a:latin typeface="Arial" panose="020B0604020202020204" pitchFamily="34" charset="0"/>
                <a:cs typeface="Arial" panose="020B0604020202020204" pitchFamily="34" charset="0"/>
              </a:rPr>
              <a:t>                         estrés</a:t>
            </a:r>
            <a:endParaRPr lang="es-CL" sz="4000" b="1" i="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85801" y="1813303"/>
            <a:ext cx="10131425" cy="4272366"/>
          </a:xfrm>
        </p:spPr>
        <p:txBody>
          <a:bodyPr>
            <a:noAutofit/>
          </a:bodyPr>
          <a:lstStyle/>
          <a:p>
            <a:r>
              <a:rPr lang="es-CL" sz="3200" i="1" dirty="0" smtClean="0">
                <a:latin typeface="Arial" panose="020B0604020202020204" pitchFamily="34" charset="0"/>
                <a:cs typeface="Arial" panose="020B0604020202020204" pitchFamily="34" charset="0"/>
              </a:rPr>
              <a:t>Una </a:t>
            </a:r>
            <a:r>
              <a:rPr lang="es-CL" sz="3200" i="1" dirty="0">
                <a:latin typeface="Arial" panose="020B0604020202020204" pitchFamily="34" charset="0"/>
                <a:cs typeface="Arial" panose="020B0604020202020204" pitchFamily="34" charset="0"/>
              </a:rPr>
              <a:t>persona se levanta muy temprano para ir a la oficina y, al salir a la calle, debe lidiar con el tránsito: bocinazos, gritos, coches que avanzan muy despacio, etc. En el trabajo, ocho horas de nerviosismo y esfuerzo. Al llegar a la casa, tiene que limpiar la vivienda y atender a su familia. ¿Consecuencias? Diversas reacciones físicas y emocionales que se conocen como estrés.</a:t>
            </a:r>
          </a:p>
          <a:p>
            <a:endParaRPr lang="es-CL"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52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4000" dirty="0" smtClean="0">
                <a:latin typeface="Arial" panose="020B0604020202020204" pitchFamily="34" charset="0"/>
                <a:cs typeface="Arial" panose="020B0604020202020204" pitchFamily="34" charset="0"/>
              </a:rPr>
              <a:t>                      </a:t>
            </a:r>
            <a:r>
              <a:rPr lang="es-CL" sz="4000" b="1" dirty="0" smtClean="0">
                <a:latin typeface="Arial" panose="020B0604020202020204" pitchFamily="34" charset="0"/>
                <a:cs typeface="Arial" panose="020B0604020202020204" pitchFamily="34" charset="0"/>
              </a:rPr>
              <a:t>CAUSAS</a:t>
            </a:r>
            <a:endParaRPr lang="es-CL" sz="40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r>
              <a:rPr lang="es-CL" sz="2400" i="1" dirty="0">
                <a:latin typeface="Arial" panose="020B0604020202020204" pitchFamily="34" charset="0"/>
                <a:cs typeface="Arial" panose="020B0604020202020204" pitchFamily="34" charset="0"/>
              </a:rPr>
              <a:t>Las causas por las que una persona puede desarrollar estrés son diversas. Aunque ciertos sucesos vitales que afectan a la familia o el entorno social en que uno vive puede ser causa del estrés, sin duda el factor más habitual es la presión en el ámbito laboral. Esta situación generalmente está provocada por unas condiciones de trabajo y formas de organización que responden más a procesos tecnológicos y criterios productivos que a las capacidades, necesidades y expectativas del individuo. </a:t>
            </a:r>
          </a:p>
        </p:txBody>
      </p:sp>
    </p:spTree>
    <p:extLst>
      <p:ext uri="{BB962C8B-B14F-4D97-AF65-F5344CB8AC3E}">
        <p14:creationId xmlns:p14="http://schemas.microsoft.com/office/powerpoint/2010/main" val="173795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714875" y="1070158"/>
            <a:ext cx="5312528" cy="3187517"/>
          </a:xfrm>
          <a:prstGeom prst="rect">
            <a:avLst/>
          </a:prstGeom>
        </p:spPr>
      </p:pic>
      <p:sp>
        <p:nvSpPr>
          <p:cNvPr id="4" name="Rectángulo 3"/>
          <p:cNvSpPr/>
          <p:nvPr/>
        </p:nvSpPr>
        <p:spPr>
          <a:xfrm>
            <a:off x="557939" y="397838"/>
            <a:ext cx="11422251" cy="6247864"/>
          </a:xfrm>
          <a:prstGeom prst="rect">
            <a:avLst/>
          </a:prstGeom>
        </p:spPr>
        <p:txBody>
          <a:bodyPr wrap="square">
            <a:spAutoFit/>
          </a:bodyPr>
          <a:lstStyle/>
          <a:p>
            <a:r>
              <a:rPr lang="es-CL" sz="2000" b="1" i="1" dirty="0">
                <a:latin typeface="Arial" panose="020B0604020202020204" pitchFamily="34" charset="0"/>
                <a:cs typeface="Arial" panose="020B0604020202020204" pitchFamily="34" charset="0"/>
              </a:rPr>
              <a:t>Situaciones de la vida diaria.</a:t>
            </a:r>
          </a:p>
          <a:p>
            <a:endParaRPr lang="es-CL" sz="2000" i="1" dirty="0">
              <a:latin typeface="Arial" panose="020B0604020202020204" pitchFamily="34" charset="0"/>
              <a:cs typeface="Arial" panose="020B0604020202020204" pitchFamily="34" charset="0"/>
            </a:endParaRPr>
          </a:p>
          <a:p>
            <a:r>
              <a:rPr lang="es-CL" sz="2000" i="1" dirty="0">
                <a:latin typeface="Arial" panose="020B0604020202020204" pitchFamily="34" charset="0"/>
                <a:cs typeface="Arial" panose="020B0604020202020204" pitchFamily="34" charset="0"/>
              </a:rPr>
              <a:t>Son aquellos aspectos de la vida diaria, que pueden o no ser importantes, pero que, debido a su presencia constante, nos mantienen alterados.</a:t>
            </a:r>
          </a:p>
          <a:p>
            <a:endParaRPr lang="es-CL" sz="2000" i="1" dirty="0">
              <a:latin typeface="Arial" panose="020B0604020202020204" pitchFamily="34" charset="0"/>
              <a:cs typeface="Arial" panose="020B0604020202020204" pitchFamily="34" charset="0"/>
            </a:endParaRPr>
          </a:p>
          <a:p>
            <a:r>
              <a:rPr lang="es-CL" sz="2000" i="1" dirty="0">
                <a:latin typeface="Arial" panose="020B0604020202020204" pitchFamily="34" charset="0"/>
                <a:cs typeface="Arial" panose="020B0604020202020204" pitchFamily="34" charset="0"/>
              </a:rPr>
              <a:t>Por ejemplo:</a:t>
            </a:r>
          </a:p>
          <a:p>
            <a:endParaRPr lang="es-CL" sz="2000" i="1" dirty="0">
              <a:latin typeface="Arial" panose="020B0604020202020204" pitchFamily="34" charset="0"/>
              <a:cs typeface="Arial" panose="020B0604020202020204" pitchFamily="34" charset="0"/>
            </a:endParaRPr>
          </a:p>
          <a:p>
            <a:r>
              <a:rPr lang="es-CL" sz="2000" i="1" dirty="0">
                <a:latin typeface="Arial" panose="020B0604020202020204" pitchFamily="34" charset="0"/>
                <a:cs typeface="Arial" panose="020B0604020202020204" pitchFamily="34" charset="0"/>
              </a:rPr>
              <a:t>El tráfico,</a:t>
            </a:r>
          </a:p>
          <a:p>
            <a:endParaRPr lang="es-CL" sz="2000" i="1" dirty="0">
              <a:latin typeface="Arial" panose="020B0604020202020204" pitchFamily="34" charset="0"/>
              <a:cs typeface="Arial" panose="020B0604020202020204" pitchFamily="34" charset="0"/>
            </a:endParaRPr>
          </a:p>
          <a:p>
            <a:r>
              <a:rPr lang="es-CL" sz="2000" i="1" dirty="0">
                <a:latin typeface="Arial" panose="020B0604020202020204" pitchFamily="34" charset="0"/>
                <a:cs typeface="Arial" panose="020B0604020202020204" pitchFamily="34" charset="0"/>
              </a:rPr>
              <a:t>contratiempos o disgustos menores con las personas con las que convivimos,</a:t>
            </a:r>
          </a:p>
          <a:p>
            <a:endParaRPr lang="es-CL" sz="2000" i="1" dirty="0">
              <a:latin typeface="Arial" panose="020B0604020202020204" pitchFamily="34" charset="0"/>
              <a:cs typeface="Arial" panose="020B0604020202020204" pitchFamily="34" charset="0"/>
            </a:endParaRPr>
          </a:p>
          <a:p>
            <a:r>
              <a:rPr lang="es-CL" sz="2000" i="1" dirty="0">
                <a:latin typeface="Arial" panose="020B0604020202020204" pitchFamily="34" charset="0"/>
                <a:cs typeface="Arial" panose="020B0604020202020204" pitchFamily="34" charset="0"/>
              </a:rPr>
              <a:t>presión de tiempo,</a:t>
            </a:r>
          </a:p>
          <a:p>
            <a:endParaRPr lang="es-CL" sz="2000" i="1" dirty="0">
              <a:latin typeface="Arial" panose="020B0604020202020204" pitchFamily="34" charset="0"/>
              <a:cs typeface="Arial" panose="020B0604020202020204" pitchFamily="34" charset="0"/>
            </a:endParaRPr>
          </a:p>
          <a:p>
            <a:r>
              <a:rPr lang="es-CL" sz="2000" i="1" dirty="0">
                <a:latin typeface="Arial" panose="020B0604020202020204" pitchFamily="34" charset="0"/>
                <a:cs typeface="Arial" panose="020B0604020202020204" pitchFamily="34" charset="0"/>
              </a:rPr>
              <a:t>exceso de actividades,</a:t>
            </a:r>
          </a:p>
          <a:p>
            <a:endParaRPr lang="es-CL" sz="2000" i="1" dirty="0">
              <a:latin typeface="Arial" panose="020B0604020202020204" pitchFamily="34" charset="0"/>
              <a:cs typeface="Arial" panose="020B0604020202020204" pitchFamily="34" charset="0"/>
            </a:endParaRPr>
          </a:p>
          <a:p>
            <a:r>
              <a:rPr lang="es-CL" sz="2000" i="1" dirty="0">
                <a:latin typeface="Arial" panose="020B0604020202020204" pitchFamily="34" charset="0"/>
                <a:cs typeface="Arial" panose="020B0604020202020204" pitchFamily="34" charset="0"/>
              </a:rPr>
              <a:t>etc.</a:t>
            </a:r>
          </a:p>
          <a:p>
            <a:endParaRPr lang="es-CL" sz="2000" i="1" dirty="0">
              <a:latin typeface="Arial" panose="020B0604020202020204" pitchFamily="34" charset="0"/>
              <a:cs typeface="Arial" panose="020B0604020202020204" pitchFamily="34" charset="0"/>
            </a:endParaRPr>
          </a:p>
          <a:p>
            <a:r>
              <a:rPr lang="es-CL" sz="2000" i="1" dirty="0">
                <a:latin typeface="Arial" panose="020B0604020202020204" pitchFamily="34" charset="0"/>
                <a:cs typeface="Arial" panose="020B0604020202020204" pitchFamily="34" charset="0"/>
              </a:rPr>
              <a:t>Estas situaciones, por su frecuencia, pueden llegar a causar un daño mayor que una situación muy estresante, pero pasajera.</a:t>
            </a:r>
          </a:p>
          <a:p>
            <a:endParaRPr lang="es-CL"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73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4468" y="658354"/>
            <a:ext cx="4339525" cy="5940088"/>
          </a:xfrm>
          <a:prstGeom prst="rect">
            <a:avLst/>
          </a:prstGeom>
        </p:spPr>
        <p:txBody>
          <a:bodyPr wrap="square">
            <a:spAutoFit/>
          </a:bodyPr>
          <a:lstStyle/>
          <a:p>
            <a:r>
              <a:rPr lang="es-CL" sz="2000" b="1" i="1" dirty="0">
                <a:latin typeface="Arial" panose="020B0604020202020204" pitchFamily="34" charset="0"/>
                <a:cs typeface="Arial" panose="020B0604020202020204" pitchFamily="34" charset="0"/>
              </a:rPr>
              <a:t>Estilos de vida</a:t>
            </a:r>
            <a:r>
              <a:rPr lang="es-CL" sz="2000" i="1" dirty="0">
                <a:latin typeface="Arial" panose="020B0604020202020204" pitchFamily="34" charset="0"/>
                <a:cs typeface="Arial" panose="020B0604020202020204" pitchFamily="34" charset="0"/>
              </a:rPr>
              <a:t>.</a:t>
            </a:r>
          </a:p>
          <a:p>
            <a:endParaRPr lang="es-CL" sz="2000" i="1" dirty="0">
              <a:latin typeface="Arial" panose="020B0604020202020204" pitchFamily="34" charset="0"/>
              <a:cs typeface="Arial" panose="020B0604020202020204" pitchFamily="34" charset="0"/>
            </a:endParaRPr>
          </a:p>
          <a:p>
            <a:r>
              <a:rPr lang="es-CL" sz="2000" i="1" dirty="0" smtClean="0">
                <a:latin typeface="Arial" panose="020B0604020202020204" pitchFamily="34" charset="0"/>
                <a:cs typeface="Arial" panose="020B0604020202020204" pitchFamily="34" charset="0"/>
              </a:rPr>
              <a:t>Tener </a:t>
            </a:r>
            <a:r>
              <a:rPr lang="es-CL" sz="2000" i="1" dirty="0">
                <a:latin typeface="Arial" panose="020B0604020202020204" pitchFamily="34" charset="0"/>
                <a:cs typeface="Arial" panose="020B0604020202020204" pitchFamily="34" charset="0"/>
              </a:rPr>
              <a:t>problemas económicos,</a:t>
            </a:r>
          </a:p>
          <a:p>
            <a:endParaRPr lang="es-CL" sz="2000" i="1" dirty="0">
              <a:latin typeface="Arial" panose="020B0604020202020204" pitchFamily="34" charset="0"/>
              <a:cs typeface="Arial" panose="020B0604020202020204" pitchFamily="34" charset="0"/>
            </a:endParaRPr>
          </a:p>
          <a:p>
            <a:r>
              <a:rPr lang="es-CL" sz="2000" i="1" dirty="0">
                <a:latin typeface="Arial" panose="020B0604020202020204" pitchFamily="34" charset="0"/>
                <a:cs typeface="Arial" panose="020B0604020202020204" pitchFamily="34" charset="0"/>
              </a:rPr>
              <a:t>ciertas profesiones,</a:t>
            </a:r>
          </a:p>
          <a:p>
            <a:endParaRPr lang="es-CL" sz="2000" i="1" dirty="0">
              <a:latin typeface="Arial" panose="020B0604020202020204" pitchFamily="34" charset="0"/>
              <a:cs typeface="Arial" panose="020B0604020202020204" pitchFamily="34" charset="0"/>
            </a:endParaRPr>
          </a:p>
          <a:p>
            <a:r>
              <a:rPr lang="es-CL" sz="2000" i="1" dirty="0">
                <a:latin typeface="Arial" panose="020B0604020202020204" pitchFamily="34" charset="0"/>
                <a:cs typeface="Arial" panose="020B0604020202020204" pitchFamily="34" charset="0"/>
              </a:rPr>
              <a:t>trabajos con horarios muy amplios o nocturnos,</a:t>
            </a:r>
          </a:p>
          <a:p>
            <a:endParaRPr lang="es-CL" sz="2000" i="1" dirty="0">
              <a:latin typeface="Arial" panose="020B0604020202020204" pitchFamily="34" charset="0"/>
              <a:cs typeface="Arial" panose="020B0604020202020204" pitchFamily="34" charset="0"/>
            </a:endParaRPr>
          </a:p>
          <a:p>
            <a:r>
              <a:rPr lang="es-CL" sz="2000" i="1" dirty="0">
                <a:latin typeface="Arial" panose="020B0604020202020204" pitchFamily="34" charset="0"/>
                <a:cs typeface="Arial" panose="020B0604020202020204" pitchFamily="34" charset="0"/>
              </a:rPr>
              <a:t>malos hábitos relacionados con la salud (tabaco, bebida, mala alimentación),</a:t>
            </a:r>
          </a:p>
          <a:p>
            <a:endParaRPr lang="es-CL" sz="2000" i="1" dirty="0">
              <a:latin typeface="Arial" panose="020B0604020202020204" pitchFamily="34" charset="0"/>
              <a:cs typeface="Arial" panose="020B0604020202020204" pitchFamily="34" charset="0"/>
            </a:endParaRPr>
          </a:p>
          <a:p>
            <a:r>
              <a:rPr lang="es-CL" sz="2000" i="1" dirty="0">
                <a:latin typeface="Arial" panose="020B0604020202020204" pitchFamily="34" charset="0"/>
                <a:cs typeface="Arial" panose="020B0604020202020204" pitchFamily="34" charset="0"/>
              </a:rPr>
              <a:t>poco descanso o diversión,</a:t>
            </a:r>
          </a:p>
          <a:p>
            <a:endParaRPr lang="es-CL" sz="2000" i="1" dirty="0">
              <a:latin typeface="Arial" panose="020B0604020202020204" pitchFamily="34" charset="0"/>
              <a:cs typeface="Arial" panose="020B0604020202020204" pitchFamily="34" charset="0"/>
            </a:endParaRPr>
          </a:p>
          <a:p>
            <a:r>
              <a:rPr lang="es-CL" sz="2000" i="1" dirty="0">
                <a:latin typeface="Arial" panose="020B0604020202020204" pitchFamily="34" charset="0"/>
                <a:cs typeface="Arial" panose="020B0604020202020204" pitchFamily="34" charset="0"/>
              </a:rPr>
              <a:t>exceso de compromisos sociales o demasiado aislamiento,</a:t>
            </a:r>
          </a:p>
          <a:p>
            <a:endParaRPr lang="es-CL" sz="2000" i="1" dirty="0">
              <a:latin typeface="Arial" panose="020B0604020202020204" pitchFamily="34" charset="0"/>
              <a:cs typeface="Arial" panose="020B0604020202020204" pitchFamily="34" charset="0"/>
            </a:endParaRPr>
          </a:p>
          <a:p>
            <a:r>
              <a:rPr lang="es-CL" sz="2000" i="1" dirty="0">
                <a:latin typeface="Arial" panose="020B0604020202020204" pitchFamily="34" charset="0"/>
                <a:cs typeface="Arial" panose="020B0604020202020204" pitchFamily="34" charset="0"/>
              </a:rPr>
              <a:t>etc.</a:t>
            </a:r>
          </a:p>
        </p:txBody>
      </p:sp>
      <p:sp>
        <p:nvSpPr>
          <p:cNvPr id="3" name="Rectángulo 2"/>
          <p:cNvSpPr/>
          <p:nvPr/>
        </p:nvSpPr>
        <p:spPr>
          <a:xfrm>
            <a:off x="6101166" y="658354"/>
            <a:ext cx="4763146" cy="4678204"/>
          </a:xfrm>
          <a:prstGeom prst="rect">
            <a:avLst/>
          </a:prstGeom>
        </p:spPr>
        <p:txBody>
          <a:bodyPr wrap="square">
            <a:spAutoFit/>
          </a:bodyPr>
          <a:lstStyle/>
          <a:p>
            <a:r>
              <a:rPr lang="es-CL" sz="2000" b="1" dirty="0">
                <a:latin typeface="Arial" panose="020B0604020202020204" pitchFamily="34" charset="0"/>
                <a:cs typeface="Arial" panose="020B0604020202020204" pitchFamily="34" charset="0"/>
              </a:rPr>
              <a:t>Ambientales:</a:t>
            </a:r>
          </a:p>
          <a:p>
            <a:endParaRPr lang="es-CL" dirty="0"/>
          </a:p>
          <a:p>
            <a:r>
              <a:rPr lang="es-CL" sz="2000" dirty="0">
                <a:latin typeface="Arial" panose="020B0604020202020204" pitchFamily="34" charset="0"/>
                <a:cs typeface="Arial" panose="020B0604020202020204" pitchFamily="34" charset="0"/>
              </a:rPr>
              <a:t>Contaminación,</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ruido,</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incomodidad en el hogar o en el trabajo,</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exceso o falta de iluminación,</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frío o calor excesivo,</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tráfico,</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etc.</a:t>
            </a:r>
          </a:p>
        </p:txBody>
      </p:sp>
      <p:pic>
        <p:nvPicPr>
          <p:cNvPr id="5" name="Imagen 4"/>
          <p:cNvPicPr>
            <a:picLocks noChangeAspect="1"/>
          </p:cNvPicPr>
          <p:nvPr/>
        </p:nvPicPr>
        <p:blipFill>
          <a:blip r:embed="rId2"/>
          <a:stretch>
            <a:fillRect/>
          </a:stretch>
        </p:blipFill>
        <p:spPr>
          <a:xfrm>
            <a:off x="7609669" y="4076054"/>
            <a:ext cx="4147330" cy="2343069"/>
          </a:xfrm>
          <a:prstGeom prst="rect">
            <a:avLst/>
          </a:prstGeom>
        </p:spPr>
      </p:pic>
    </p:spTree>
    <p:extLst>
      <p:ext uri="{BB962C8B-B14F-4D97-AF65-F5344CB8AC3E}">
        <p14:creationId xmlns:p14="http://schemas.microsoft.com/office/powerpoint/2010/main" val="229985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8446576" y="4302884"/>
            <a:ext cx="3473961" cy="2117950"/>
          </a:xfrm>
          <a:prstGeom prst="rect">
            <a:avLst/>
          </a:prstGeom>
        </p:spPr>
      </p:pic>
      <p:sp>
        <p:nvSpPr>
          <p:cNvPr id="2" name="Rectángulo 1"/>
          <p:cNvSpPr/>
          <p:nvPr/>
        </p:nvSpPr>
        <p:spPr>
          <a:xfrm>
            <a:off x="387458" y="-1695151"/>
            <a:ext cx="12646616" cy="2031325"/>
          </a:xfrm>
          <a:prstGeom prst="rect">
            <a:avLst/>
          </a:prstGeom>
        </p:spPr>
        <p:txBody>
          <a:bodyPr wrap="square">
            <a:spAutoFit/>
          </a:bodyPr>
          <a:lstStyle/>
          <a:p>
            <a:r>
              <a:rPr lang="es-CL" dirty="0"/>
              <a:t>Familiares:</a:t>
            </a:r>
          </a:p>
          <a:p>
            <a:endParaRPr lang="es-CL" dirty="0"/>
          </a:p>
          <a:p>
            <a:r>
              <a:rPr lang="es-CL" dirty="0"/>
              <a:t>Pareja,</a:t>
            </a:r>
          </a:p>
          <a:p>
            <a:endParaRPr lang="es-CL" dirty="0"/>
          </a:p>
          <a:p>
            <a:r>
              <a:rPr lang="es-CL" dirty="0"/>
              <a:t>hijos,</a:t>
            </a:r>
          </a:p>
          <a:p>
            <a:endParaRPr lang="es-CL" dirty="0"/>
          </a:p>
          <a:p>
            <a:endParaRPr lang="es-CL" dirty="0"/>
          </a:p>
        </p:txBody>
      </p:sp>
      <p:sp>
        <p:nvSpPr>
          <p:cNvPr id="6" name="Rectángulo 5"/>
          <p:cNvSpPr/>
          <p:nvPr/>
        </p:nvSpPr>
        <p:spPr>
          <a:xfrm>
            <a:off x="537274" y="806375"/>
            <a:ext cx="2825858" cy="2831544"/>
          </a:xfrm>
          <a:prstGeom prst="rect">
            <a:avLst/>
          </a:prstGeom>
        </p:spPr>
        <p:txBody>
          <a:bodyPr wrap="square">
            <a:spAutoFit/>
          </a:bodyPr>
          <a:lstStyle/>
          <a:p>
            <a:r>
              <a:rPr lang="es-CL" sz="2000" b="1" dirty="0">
                <a:latin typeface="Arial" panose="020B0604020202020204" pitchFamily="34" charset="0"/>
                <a:cs typeface="Arial" panose="020B0604020202020204" pitchFamily="34" charset="0"/>
              </a:rPr>
              <a:t>Familiares:</a:t>
            </a:r>
          </a:p>
          <a:p>
            <a:endParaRPr lang="es-CL" dirty="0"/>
          </a:p>
          <a:p>
            <a:r>
              <a:rPr lang="es-CL" sz="2000" dirty="0">
                <a:latin typeface="Arial" panose="020B0604020202020204" pitchFamily="34" charset="0"/>
                <a:cs typeface="Arial" panose="020B0604020202020204" pitchFamily="34" charset="0"/>
              </a:rPr>
              <a:t>Pareja,</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hijos,</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familia de origen,</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familia política</a:t>
            </a:r>
            <a:r>
              <a:rPr lang="es-CL" dirty="0"/>
              <a:t>.</a:t>
            </a:r>
          </a:p>
        </p:txBody>
      </p:sp>
      <p:sp>
        <p:nvSpPr>
          <p:cNvPr id="7" name="Rectángulo 6"/>
          <p:cNvSpPr/>
          <p:nvPr/>
        </p:nvSpPr>
        <p:spPr>
          <a:xfrm>
            <a:off x="3698929" y="817691"/>
            <a:ext cx="3414793" cy="4339650"/>
          </a:xfrm>
          <a:prstGeom prst="rect">
            <a:avLst/>
          </a:prstGeom>
        </p:spPr>
        <p:txBody>
          <a:bodyPr wrap="square">
            <a:spAutoFit/>
          </a:bodyPr>
          <a:lstStyle/>
          <a:p>
            <a:r>
              <a:rPr lang="es-CL" b="1" dirty="0">
                <a:latin typeface="Arial" panose="020B0604020202020204" pitchFamily="34" charset="0"/>
                <a:cs typeface="Arial" panose="020B0604020202020204" pitchFamily="34" charset="0"/>
              </a:rPr>
              <a:t>De trabajo:</a:t>
            </a:r>
          </a:p>
          <a:p>
            <a:endParaRPr lang="es-CL" dirty="0"/>
          </a:p>
          <a:p>
            <a:r>
              <a:rPr lang="es-CL" sz="2000" dirty="0">
                <a:latin typeface="Arial" panose="020B0604020202020204" pitchFamily="34" charset="0"/>
                <a:cs typeface="Arial" panose="020B0604020202020204" pitchFamily="34" charset="0"/>
              </a:rPr>
              <a:t>Problemas con personas relacionadas con el trabajo,</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insatisfacción ,</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horarios o trabajo excesivo,</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roles poco definidos,</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salarios bajos,</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etc.</a:t>
            </a:r>
          </a:p>
        </p:txBody>
      </p:sp>
      <p:sp>
        <p:nvSpPr>
          <p:cNvPr id="8" name="Rectángulo 7"/>
          <p:cNvSpPr/>
          <p:nvPr/>
        </p:nvSpPr>
        <p:spPr>
          <a:xfrm>
            <a:off x="7449519" y="817691"/>
            <a:ext cx="3538780" cy="4062651"/>
          </a:xfrm>
          <a:prstGeom prst="rect">
            <a:avLst/>
          </a:prstGeom>
        </p:spPr>
        <p:txBody>
          <a:bodyPr wrap="square">
            <a:spAutoFit/>
          </a:bodyPr>
          <a:lstStyle/>
          <a:p>
            <a:r>
              <a:rPr lang="es-CL" sz="2000" b="1" dirty="0">
                <a:latin typeface="Arial" panose="020B0604020202020204" pitchFamily="34" charset="0"/>
                <a:cs typeface="Arial" panose="020B0604020202020204" pitchFamily="34" charset="0"/>
              </a:rPr>
              <a:t>Sociales</a:t>
            </a:r>
            <a:r>
              <a:rPr lang="es-CL" sz="2000" dirty="0">
                <a:latin typeface="Arial" panose="020B0604020202020204" pitchFamily="34" charset="0"/>
                <a:cs typeface="Arial" panose="020B0604020202020204" pitchFamily="34" charset="0"/>
              </a:rPr>
              <a:t>:</a:t>
            </a:r>
          </a:p>
          <a:p>
            <a:endParaRPr lang="es-CL" dirty="0"/>
          </a:p>
          <a:p>
            <a:r>
              <a:rPr lang="es-CL" sz="2000" dirty="0">
                <a:latin typeface="Arial" panose="020B0604020202020204" pitchFamily="34" charset="0"/>
                <a:cs typeface="Arial" panose="020B0604020202020204" pitchFamily="34" charset="0"/>
              </a:rPr>
              <a:t>Problemas con las relaciones,</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aislamiento social,</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presiones por comparaciones,</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discriminación,</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etc.</a:t>
            </a:r>
          </a:p>
        </p:txBody>
      </p:sp>
    </p:spTree>
    <p:extLst>
      <p:ext uri="{BB962C8B-B14F-4D97-AF65-F5344CB8AC3E}">
        <p14:creationId xmlns:p14="http://schemas.microsoft.com/office/powerpoint/2010/main" val="355425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dirty="0" smtClean="0"/>
              <a:t>                                  </a:t>
            </a:r>
            <a:r>
              <a:rPr lang="es-CL" sz="4000" i="1" dirty="0" smtClean="0">
                <a:latin typeface="Arial" panose="020B0604020202020204" pitchFamily="34" charset="0"/>
                <a:cs typeface="Arial" panose="020B0604020202020204" pitchFamily="34" charset="0"/>
              </a:rPr>
              <a:t>SINTOMAS</a:t>
            </a:r>
            <a:endParaRPr lang="es-CL" sz="4000" i="1" dirty="0">
              <a:latin typeface="Arial" panose="020B0604020202020204" pitchFamily="34" charset="0"/>
              <a:cs typeface="Arial" panose="020B0604020202020204" pitchFamily="34" charset="0"/>
            </a:endParaRPr>
          </a:p>
        </p:txBody>
      </p:sp>
      <p:sp>
        <p:nvSpPr>
          <p:cNvPr id="5" name="Rectángulo 4"/>
          <p:cNvSpPr/>
          <p:nvPr/>
        </p:nvSpPr>
        <p:spPr>
          <a:xfrm>
            <a:off x="422330" y="1911747"/>
            <a:ext cx="11506199" cy="4524315"/>
          </a:xfrm>
          <a:prstGeom prst="rect">
            <a:avLst/>
          </a:prstGeom>
        </p:spPr>
        <p:txBody>
          <a:bodyPr wrap="square">
            <a:spAutoFit/>
          </a:bodyPr>
          <a:lstStyle/>
          <a:p>
            <a:r>
              <a:rPr lang="es-CL" dirty="0">
                <a:latin typeface="Arial" panose="020B0604020202020204" pitchFamily="34" charset="0"/>
                <a:cs typeface="Arial" panose="020B0604020202020204" pitchFamily="34" charset="0"/>
              </a:rPr>
              <a:t>El estrés puede causar muchos tipos de síntomas físicos y emocionales. Algunas veces posiblemente no se dará cuenta de que estos síntomas son ocasionados por el estrés. Aquí hay algunos signos de que el estrés le puede estar afectando:</a:t>
            </a:r>
          </a:p>
          <a:p>
            <a:endParaRPr lang="es-CL" dirty="0">
              <a:latin typeface="Arial" panose="020B0604020202020204" pitchFamily="34" charset="0"/>
              <a:cs typeface="Arial" panose="020B0604020202020204" pitchFamily="34" charset="0"/>
            </a:endParaRPr>
          </a:p>
          <a:p>
            <a:r>
              <a:rPr lang="es-CL" dirty="0">
                <a:latin typeface="Arial" panose="020B0604020202020204" pitchFamily="34" charset="0"/>
                <a:cs typeface="Arial" panose="020B0604020202020204" pitchFamily="34" charset="0"/>
              </a:rPr>
              <a:t>Diarrea o estreñimiento</a:t>
            </a:r>
          </a:p>
          <a:p>
            <a:r>
              <a:rPr lang="es-CL" dirty="0">
                <a:latin typeface="Arial" panose="020B0604020202020204" pitchFamily="34" charset="0"/>
                <a:cs typeface="Arial" panose="020B0604020202020204" pitchFamily="34" charset="0"/>
              </a:rPr>
              <a:t>Mala memoria</a:t>
            </a:r>
          </a:p>
          <a:p>
            <a:r>
              <a:rPr lang="es-CL" dirty="0">
                <a:latin typeface="Arial" panose="020B0604020202020204" pitchFamily="34" charset="0"/>
                <a:cs typeface="Arial" panose="020B0604020202020204" pitchFamily="34" charset="0"/>
              </a:rPr>
              <a:t>Dolores y achaques frecuentes</a:t>
            </a:r>
          </a:p>
          <a:p>
            <a:r>
              <a:rPr lang="es-CL" dirty="0">
                <a:latin typeface="Arial" panose="020B0604020202020204" pitchFamily="34" charset="0"/>
                <a:cs typeface="Arial" panose="020B0604020202020204" pitchFamily="34" charset="0"/>
              </a:rPr>
              <a:t>Dolores de cabeza</a:t>
            </a:r>
          </a:p>
          <a:p>
            <a:r>
              <a:rPr lang="es-CL" dirty="0">
                <a:latin typeface="Arial" panose="020B0604020202020204" pitchFamily="34" charset="0"/>
                <a:cs typeface="Arial" panose="020B0604020202020204" pitchFamily="34" charset="0"/>
              </a:rPr>
              <a:t>Falta de energía o concentración</a:t>
            </a:r>
          </a:p>
          <a:p>
            <a:r>
              <a:rPr lang="es-CL" dirty="0">
                <a:latin typeface="Arial" panose="020B0604020202020204" pitchFamily="34" charset="0"/>
                <a:cs typeface="Arial" panose="020B0604020202020204" pitchFamily="34" charset="0"/>
              </a:rPr>
              <a:t>Problemas sexuales</a:t>
            </a:r>
          </a:p>
          <a:p>
            <a:r>
              <a:rPr lang="es-CL" dirty="0">
                <a:latin typeface="Arial" panose="020B0604020202020204" pitchFamily="34" charset="0"/>
                <a:cs typeface="Arial" panose="020B0604020202020204" pitchFamily="34" charset="0"/>
              </a:rPr>
              <a:t>Cuello o mandíbula rígidos</a:t>
            </a:r>
          </a:p>
          <a:p>
            <a:r>
              <a:rPr lang="es-CL" dirty="0">
                <a:latin typeface="Arial" panose="020B0604020202020204" pitchFamily="34" charset="0"/>
                <a:cs typeface="Arial" panose="020B0604020202020204" pitchFamily="34" charset="0"/>
              </a:rPr>
              <a:t>Cansancio</a:t>
            </a:r>
          </a:p>
          <a:p>
            <a:r>
              <a:rPr lang="es-CL" dirty="0">
                <a:latin typeface="Arial" panose="020B0604020202020204" pitchFamily="34" charset="0"/>
                <a:cs typeface="Arial" panose="020B0604020202020204" pitchFamily="34" charset="0"/>
              </a:rPr>
              <a:t>Problemas para dormir o dormir demasiado</a:t>
            </a:r>
          </a:p>
          <a:p>
            <a:r>
              <a:rPr lang="es-CL" dirty="0">
                <a:latin typeface="Arial" panose="020B0604020202020204" pitchFamily="34" charset="0"/>
                <a:cs typeface="Arial" panose="020B0604020202020204" pitchFamily="34" charset="0"/>
              </a:rPr>
              <a:t>Malestar de estómago</a:t>
            </a:r>
          </a:p>
          <a:p>
            <a:r>
              <a:rPr lang="es-CL" dirty="0">
                <a:latin typeface="Arial" panose="020B0604020202020204" pitchFamily="34" charset="0"/>
                <a:cs typeface="Arial" panose="020B0604020202020204" pitchFamily="34" charset="0"/>
              </a:rPr>
              <a:t>Uso de alcohol o drogas para relajarse</a:t>
            </a:r>
          </a:p>
          <a:p>
            <a:r>
              <a:rPr lang="es-CL" dirty="0">
                <a:latin typeface="Arial" panose="020B0604020202020204" pitchFamily="34" charset="0"/>
                <a:cs typeface="Arial" panose="020B0604020202020204" pitchFamily="34" charset="0"/>
              </a:rPr>
              <a:t>Pérdida o aumento de peso</a:t>
            </a:r>
          </a:p>
        </p:txBody>
      </p:sp>
      <p:pic>
        <p:nvPicPr>
          <p:cNvPr id="6" name="Imagen 5"/>
          <p:cNvPicPr>
            <a:picLocks noChangeAspect="1"/>
          </p:cNvPicPr>
          <p:nvPr/>
        </p:nvPicPr>
        <p:blipFill>
          <a:blip r:embed="rId2"/>
          <a:stretch>
            <a:fillRect/>
          </a:stretch>
        </p:blipFill>
        <p:spPr>
          <a:xfrm>
            <a:off x="5858359" y="3177153"/>
            <a:ext cx="6070170" cy="3258909"/>
          </a:xfrm>
          <a:prstGeom prst="rect">
            <a:avLst/>
          </a:prstGeom>
        </p:spPr>
      </p:pic>
    </p:spTree>
    <p:extLst>
      <p:ext uri="{BB962C8B-B14F-4D97-AF65-F5344CB8AC3E}">
        <p14:creationId xmlns:p14="http://schemas.microsoft.com/office/powerpoint/2010/main" val="283272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0" y="609600"/>
            <a:ext cx="10131425" cy="1455738"/>
          </a:xfrm>
        </p:spPr>
        <p:txBody>
          <a:bodyPr>
            <a:normAutofit/>
          </a:bodyPr>
          <a:lstStyle/>
          <a:p>
            <a:r>
              <a:rPr lang="es-CL" sz="4000" i="1" dirty="0" smtClean="0">
                <a:latin typeface="Arial" panose="020B0604020202020204" pitchFamily="34" charset="0"/>
                <a:cs typeface="Arial" panose="020B0604020202020204" pitchFamily="34" charset="0"/>
              </a:rPr>
              <a:t>                   TRATAMIENTO</a:t>
            </a:r>
            <a:endParaRPr lang="es-CL" sz="4000" i="1" dirty="0">
              <a:latin typeface="Arial" panose="020B0604020202020204" pitchFamily="34" charset="0"/>
              <a:cs typeface="Arial" panose="020B0604020202020204" pitchFamily="34" charset="0"/>
            </a:endParaRPr>
          </a:p>
        </p:txBody>
      </p:sp>
      <p:sp>
        <p:nvSpPr>
          <p:cNvPr id="10" name="Rectángulo 9"/>
          <p:cNvSpPr/>
          <p:nvPr/>
        </p:nvSpPr>
        <p:spPr>
          <a:xfrm>
            <a:off x="139485" y="2607779"/>
            <a:ext cx="12052515" cy="1815882"/>
          </a:xfrm>
          <a:prstGeom prst="rect">
            <a:avLst/>
          </a:prstGeom>
        </p:spPr>
        <p:txBody>
          <a:bodyPr wrap="square">
            <a:spAutoFit/>
          </a:bodyPr>
          <a:lstStyle/>
          <a:p>
            <a:r>
              <a:rPr lang="es-CL" sz="2800" dirty="0">
                <a:latin typeface="Arial" panose="020B0604020202020204" pitchFamily="34" charset="0"/>
                <a:cs typeface="Arial" panose="020B0604020202020204" pitchFamily="34" charset="0"/>
              </a:rPr>
              <a:t>En la actualidad existen diferentes tratamientos “no farmacológicos” y “farmacológicos” eficaces en el abordaje del estrés y la ansiedad. La elección de los mismos estará determinada en cada caso por las características y preferencias </a:t>
            </a:r>
            <a:r>
              <a:rPr lang="es-CL" sz="2800" dirty="0" smtClean="0">
                <a:latin typeface="Arial" panose="020B0604020202020204" pitchFamily="34" charset="0"/>
                <a:cs typeface="Arial" panose="020B0604020202020204" pitchFamily="34" charset="0"/>
              </a:rPr>
              <a:t>individuales</a:t>
            </a:r>
            <a:endParaRPr lang="es-CL" dirty="0"/>
          </a:p>
        </p:txBody>
      </p:sp>
      <p:pic>
        <p:nvPicPr>
          <p:cNvPr id="11" name="Imagen 10"/>
          <p:cNvPicPr>
            <a:picLocks noChangeAspect="1"/>
          </p:cNvPicPr>
          <p:nvPr/>
        </p:nvPicPr>
        <p:blipFill>
          <a:blip r:embed="rId2"/>
          <a:stretch>
            <a:fillRect/>
          </a:stretch>
        </p:blipFill>
        <p:spPr>
          <a:xfrm>
            <a:off x="4881966" y="4215539"/>
            <a:ext cx="7002731" cy="2420383"/>
          </a:xfrm>
          <a:prstGeom prst="rect">
            <a:avLst/>
          </a:prstGeom>
        </p:spPr>
      </p:pic>
    </p:spTree>
    <p:extLst>
      <p:ext uri="{BB962C8B-B14F-4D97-AF65-F5344CB8AC3E}">
        <p14:creationId xmlns:p14="http://schemas.microsoft.com/office/powerpoint/2010/main" val="289347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821" y="1117391"/>
            <a:ext cx="5290087" cy="5416868"/>
          </a:xfrm>
          <a:prstGeom prst="rect">
            <a:avLst/>
          </a:prstGeom>
        </p:spPr>
        <p:txBody>
          <a:bodyPr wrap="square">
            <a:spAutoFit/>
          </a:bodyPr>
          <a:lstStyle/>
          <a:p>
            <a:r>
              <a:rPr lang="es-CL" sz="2400" b="1" dirty="0">
                <a:latin typeface="Arial" panose="020B0604020202020204" pitchFamily="34" charset="0"/>
                <a:cs typeface="Arial" panose="020B0604020202020204" pitchFamily="34" charset="0"/>
              </a:rPr>
              <a:t>TRATAMIENTOS NO FARMACOLÓGICOS:</a:t>
            </a:r>
          </a:p>
          <a:p>
            <a:endParaRPr lang="es-CL" dirty="0" smtClean="0"/>
          </a:p>
          <a:p>
            <a:r>
              <a:rPr lang="es-CL" sz="2000" b="1" i="1" dirty="0" smtClean="0">
                <a:latin typeface="Arial" panose="020B0604020202020204" pitchFamily="34" charset="0"/>
                <a:cs typeface="Arial" panose="020B0604020202020204" pitchFamily="34" charset="0"/>
              </a:rPr>
              <a:t>Hábitos </a:t>
            </a:r>
            <a:r>
              <a:rPr lang="es-CL" sz="2000" b="1" i="1" dirty="0">
                <a:latin typeface="Arial" panose="020B0604020202020204" pitchFamily="34" charset="0"/>
                <a:cs typeface="Arial" panose="020B0604020202020204" pitchFamily="34" charset="0"/>
              </a:rPr>
              <a:t>saludables</a:t>
            </a:r>
          </a:p>
          <a:p>
            <a:r>
              <a:rPr lang="es-CL" sz="2000" dirty="0">
                <a:latin typeface="Arial" panose="020B0604020202020204" pitchFamily="34" charset="0"/>
                <a:cs typeface="Arial" panose="020B0604020202020204" pitchFamily="34" charset="0"/>
              </a:rPr>
              <a:t>Realizar ejercicio de forma regular, mantener una dieta equilibrada, dedicar tiempo al descanso y dormir las horas necesarias te ayudará a mantener un buen estado de salud.</a:t>
            </a:r>
          </a:p>
          <a:p>
            <a:r>
              <a:rPr lang="es-CL" sz="2000" dirty="0">
                <a:latin typeface="Arial" panose="020B0604020202020204" pitchFamily="34" charset="0"/>
                <a:cs typeface="Arial" panose="020B0604020202020204" pitchFamily="34" charset="0"/>
              </a:rPr>
              <a:t>Recomendaciones higiénico-dietéticas</a:t>
            </a:r>
          </a:p>
          <a:p>
            <a:r>
              <a:rPr lang="es-CL" sz="2000" dirty="0">
                <a:latin typeface="Arial" panose="020B0604020202020204" pitchFamily="34" charset="0"/>
                <a:cs typeface="Arial" panose="020B0604020202020204" pitchFamily="34" charset="0"/>
              </a:rPr>
              <a:t>Mantener una alimentación correcta es fundamental para prevenir y controlar el estrés. Los expertos recomiendan seguir una dieta equilibrada, ingerir 5 piezas de fruta y verdura diarios y realizar entre 4 </a:t>
            </a:r>
            <a:r>
              <a:rPr lang="es-CL" sz="2000" dirty="0" smtClean="0">
                <a:latin typeface="Arial" panose="020B0604020202020204" pitchFamily="34" charset="0"/>
                <a:cs typeface="Arial" panose="020B0604020202020204" pitchFamily="34" charset="0"/>
              </a:rPr>
              <a:t>o </a:t>
            </a:r>
            <a:r>
              <a:rPr lang="es-CL" sz="2000" dirty="0">
                <a:latin typeface="Arial" panose="020B0604020202020204" pitchFamily="34" charset="0"/>
                <a:cs typeface="Arial" panose="020B0604020202020204" pitchFamily="34" charset="0"/>
              </a:rPr>
              <a:t>5 comidas al día, sin saltarse el desayuno, la principal ingesta de la jornada</a:t>
            </a:r>
            <a:r>
              <a:rPr lang="es-CL" sz="2000" dirty="0" smtClean="0">
                <a:latin typeface="Arial" panose="020B0604020202020204" pitchFamily="34" charset="0"/>
                <a:cs typeface="Arial" panose="020B0604020202020204" pitchFamily="34" charset="0"/>
              </a:rPr>
              <a:t>.</a:t>
            </a:r>
            <a:endParaRPr lang="es-CL" sz="2000" dirty="0">
              <a:latin typeface="Arial" panose="020B0604020202020204" pitchFamily="34" charset="0"/>
              <a:cs typeface="Arial" panose="020B0604020202020204" pitchFamily="34" charset="0"/>
            </a:endParaRPr>
          </a:p>
        </p:txBody>
      </p:sp>
      <p:sp>
        <p:nvSpPr>
          <p:cNvPr id="3" name="Rectángulo 2"/>
          <p:cNvSpPr/>
          <p:nvPr/>
        </p:nvSpPr>
        <p:spPr>
          <a:xfrm>
            <a:off x="5822196" y="1117391"/>
            <a:ext cx="6096000" cy="5047536"/>
          </a:xfrm>
          <a:prstGeom prst="rect">
            <a:avLst/>
          </a:prstGeom>
        </p:spPr>
        <p:txBody>
          <a:bodyPr>
            <a:spAutoFit/>
          </a:bodyPr>
          <a:lstStyle/>
          <a:p>
            <a:r>
              <a:rPr lang="es-CL" sz="2400" i="1" dirty="0">
                <a:latin typeface="Arial" panose="020B0604020202020204" pitchFamily="34" charset="0"/>
                <a:cs typeface="Arial" panose="020B0604020202020204" pitchFamily="34" charset="0"/>
              </a:rPr>
              <a:t>Psicoterapia (terapia de conversación</a:t>
            </a:r>
            <a:r>
              <a:rPr lang="es-CL" sz="2400" dirty="0">
                <a:latin typeface="Arial" panose="020B0604020202020204" pitchFamily="34" charset="0"/>
                <a:cs typeface="Arial" panose="020B0604020202020204" pitchFamily="34" charset="0"/>
              </a:rPr>
              <a:t>)</a:t>
            </a:r>
          </a:p>
          <a:p>
            <a:endParaRPr lang="es-CL" sz="2000" dirty="0" smtClean="0">
              <a:latin typeface="Arial" panose="020B0604020202020204" pitchFamily="34" charset="0"/>
              <a:cs typeface="Arial" panose="020B0604020202020204" pitchFamily="34" charset="0"/>
            </a:endParaRPr>
          </a:p>
          <a:p>
            <a:r>
              <a:rPr lang="es-CL" sz="2000" dirty="0" smtClean="0">
                <a:latin typeface="Arial" panose="020B0604020202020204" pitchFamily="34" charset="0"/>
                <a:cs typeface="Arial" panose="020B0604020202020204" pitchFamily="34" charset="0"/>
              </a:rPr>
              <a:t>Este </a:t>
            </a:r>
            <a:r>
              <a:rPr lang="es-CL" sz="2000" dirty="0">
                <a:latin typeface="Arial" panose="020B0604020202020204" pitchFamily="34" charset="0"/>
                <a:cs typeface="Arial" panose="020B0604020202020204" pitchFamily="34" charset="0"/>
              </a:rPr>
              <a:t>tipo de terapia suele emplearse en el abordaje de los síntomas del estrés y la ansiedad. El paciente expone al psicoterapeuta sus inquietudes y el experto busca la forma de abordar su ansiedad mediante la corrección de patrones de pensamientos negativos o erróneos.</a:t>
            </a:r>
          </a:p>
          <a:p>
            <a:endParaRPr lang="es-CL" sz="2000" dirty="0" smtClean="0">
              <a:latin typeface="Arial" panose="020B0604020202020204" pitchFamily="34" charset="0"/>
              <a:cs typeface="Arial" panose="020B0604020202020204" pitchFamily="34" charset="0"/>
            </a:endParaRPr>
          </a:p>
          <a:p>
            <a:r>
              <a:rPr lang="es-CL" sz="2000" b="1" i="1" dirty="0" smtClean="0">
                <a:latin typeface="Arial" panose="020B0604020202020204" pitchFamily="34" charset="0"/>
                <a:cs typeface="Arial" panose="020B0604020202020204" pitchFamily="34" charset="0"/>
              </a:rPr>
              <a:t>Terapia </a:t>
            </a:r>
            <a:r>
              <a:rPr lang="es-CL" sz="2000" b="1" i="1" dirty="0">
                <a:latin typeface="Arial" panose="020B0604020202020204" pitchFamily="34" charset="0"/>
                <a:cs typeface="Arial" panose="020B0604020202020204" pitchFamily="34" charset="0"/>
              </a:rPr>
              <a:t>cognitivo-conductual (TCC)</a:t>
            </a:r>
          </a:p>
          <a:p>
            <a:r>
              <a:rPr lang="es-CL" sz="2000" dirty="0">
                <a:latin typeface="Arial" panose="020B0604020202020204" pitchFamily="34" charset="0"/>
                <a:cs typeface="Arial" panose="020B0604020202020204" pitchFamily="34" charset="0"/>
              </a:rPr>
              <a:t>Esta psicoterapia también tiene como objetivo modular la realidad distorsionada de los afectados: reconduciendo sus comportamientos conductuales y ofreciendo herramientas que les ayuden a manejar el estrés diario.</a:t>
            </a:r>
          </a:p>
          <a:p>
            <a:r>
              <a:rPr lang="es-CL" dirty="0"/>
              <a:t> </a:t>
            </a:r>
          </a:p>
        </p:txBody>
      </p:sp>
    </p:spTree>
    <p:extLst>
      <p:ext uri="{BB962C8B-B14F-4D97-AF65-F5344CB8AC3E}">
        <p14:creationId xmlns:p14="http://schemas.microsoft.com/office/powerpoint/2010/main" val="4254875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102</TotalTime>
  <Words>906</Words>
  <Application>Microsoft Office PowerPoint</Application>
  <PresentationFormat>Personalizado</PresentationFormat>
  <Paragraphs>145</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Celestial</vt:lpstr>
      <vt:lpstr>                       estrés                                                                                                                                 </vt:lpstr>
      <vt:lpstr>                         estrés</vt:lpstr>
      <vt:lpstr>                      CAUSAS</vt:lpstr>
      <vt:lpstr>Presentación de PowerPoint</vt:lpstr>
      <vt:lpstr>Presentación de PowerPoint</vt:lpstr>
      <vt:lpstr>Presentación de PowerPoint</vt:lpstr>
      <vt:lpstr>                                  SINTOMAS</vt:lpstr>
      <vt:lpstr>                   TRATAMIENTO</vt:lpstr>
      <vt:lpstr>Presentación de PowerPoint</vt:lpstr>
      <vt:lpstr>Presentación de PowerPoint</vt:lpstr>
      <vt:lpstr>                                               rol del tens  </vt:lpstr>
      <vt:lpstr>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estrés</dc:title>
  <dc:creator>nuevo</dc:creator>
  <cp:lastModifiedBy>Alumnos 2</cp:lastModifiedBy>
  <cp:revision>12</cp:revision>
  <dcterms:created xsi:type="dcterms:W3CDTF">2015-10-12T02:12:37Z</dcterms:created>
  <dcterms:modified xsi:type="dcterms:W3CDTF">2015-10-19T18:51:24Z</dcterms:modified>
</cp:coreProperties>
</file>