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35DB49-359C-49A0-B967-F2B4BC8ABA44}" type="datetimeFigureOut">
              <a:rPr lang="es-CL" smtClean="0"/>
              <a:t>18-10-2015</a:t>
            </a:fld>
            <a:endParaRPr lang="es-C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7AF1B31-E754-4080-B947-FFC255A9E457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656184"/>
          </a:xfrm>
        </p:spPr>
        <p:txBody>
          <a:bodyPr>
            <a:normAutofit/>
          </a:bodyPr>
          <a:lstStyle/>
          <a:p>
            <a:pPr algn="ctr"/>
            <a:r>
              <a:rPr lang="es-CL" sz="6600" dirty="0" smtClean="0"/>
              <a:t>DEPRESIÓN </a:t>
            </a:r>
            <a:endParaRPr lang="es-CL" sz="6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672" y="2276872"/>
            <a:ext cx="6336703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932040" y="5805264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Salud mental</a:t>
            </a:r>
          </a:p>
          <a:p>
            <a:r>
              <a:rPr lang="es-CL" dirty="0" smtClean="0"/>
              <a:t>Daniela Reyes </a:t>
            </a:r>
            <a:r>
              <a:rPr lang="es-CL" dirty="0" err="1" smtClean="0"/>
              <a:t>Maino</a:t>
            </a:r>
            <a:endParaRPr lang="es-CL" dirty="0" smtClean="0"/>
          </a:p>
          <a:p>
            <a:r>
              <a:rPr lang="es-CL" dirty="0" err="1"/>
              <a:t>Gloryssabeth</a:t>
            </a:r>
            <a:r>
              <a:rPr lang="es-CL" dirty="0"/>
              <a:t> Cuartas Valencia</a:t>
            </a:r>
          </a:p>
        </p:txBody>
      </p:sp>
    </p:spTree>
    <p:extLst>
      <p:ext uri="{BB962C8B-B14F-4D97-AF65-F5344CB8AC3E}">
        <p14:creationId xmlns:p14="http://schemas.microsoft.com/office/powerpoint/2010/main" val="1819378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s-CL" dirty="0" smtClean="0"/>
              <a:t>Es un trastorno del estado del animo, que se traduce es un estado de decaimiento y claudicación psicológica y biológica del paciente. Se manifiesta a través de síntomas psíquicos. </a:t>
            </a:r>
          </a:p>
          <a:p>
            <a:pPr marL="109728" indent="0">
              <a:buNone/>
            </a:pP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Definición</a:t>
            </a:r>
            <a:endParaRPr lang="es-C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73016"/>
            <a:ext cx="4608512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0866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4006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s-CL" dirty="0" smtClean="0"/>
              <a:t>Existen diferentes causas tales como:</a:t>
            </a:r>
          </a:p>
          <a:p>
            <a:pPr marL="109728" indent="0">
              <a:buNone/>
            </a:pPr>
            <a:endParaRPr lang="es-CL" dirty="0" smtClean="0"/>
          </a:p>
          <a:p>
            <a:pPr marL="109728" indent="0">
              <a:buNone/>
            </a:pPr>
            <a:r>
              <a:rPr lang="es-CL" b="1" dirty="0" smtClean="0"/>
              <a:t>Factores genéticos: </a:t>
            </a:r>
            <a:r>
              <a:rPr lang="es-CL" dirty="0"/>
              <a:t>E</a:t>
            </a:r>
            <a:r>
              <a:rPr lang="es-CL" dirty="0" smtClean="0"/>
              <a:t>l 25% al 30 % de probabilidad de padecer depresión si algún familiar como padres o hermanos lo han padecido.</a:t>
            </a:r>
          </a:p>
          <a:p>
            <a:pPr marL="109728" indent="0">
              <a:buNone/>
            </a:pPr>
            <a:endParaRPr lang="es-CL" dirty="0" smtClean="0"/>
          </a:p>
          <a:p>
            <a:pPr marL="109728" indent="0">
              <a:buNone/>
            </a:pPr>
            <a:r>
              <a:rPr lang="es-CL" b="1" dirty="0" smtClean="0"/>
              <a:t>Factores fisiológicos: </a:t>
            </a:r>
            <a:r>
              <a:rPr lang="es-CL" dirty="0" smtClean="0"/>
              <a:t>descenso de serotonina a nivel de las uniones neuronales. Existiendo enfermedades predisponentes a la depresión</a:t>
            </a:r>
          </a:p>
          <a:p>
            <a:pPr>
              <a:buFontTx/>
              <a:buChar char="-"/>
            </a:pPr>
            <a:r>
              <a:rPr lang="es-CL" dirty="0" smtClean="0"/>
              <a:t>Migraña          </a:t>
            </a:r>
            <a:r>
              <a:rPr lang="es-CL" dirty="0" smtClean="0">
                <a:solidFill>
                  <a:schemeClr val="accent1"/>
                </a:solidFill>
              </a:rPr>
              <a:t>-</a:t>
            </a:r>
            <a:r>
              <a:rPr lang="es-CL" dirty="0" smtClean="0"/>
              <a:t> Enfermedad de </a:t>
            </a:r>
            <a:r>
              <a:rPr lang="es-CL" dirty="0" err="1" smtClean="0"/>
              <a:t>adisson</a:t>
            </a:r>
            <a:endParaRPr lang="es-CL" dirty="0" smtClean="0"/>
          </a:p>
          <a:p>
            <a:pPr>
              <a:buFontTx/>
              <a:buChar char="-"/>
            </a:pPr>
            <a:r>
              <a:rPr lang="es-CL" dirty="0" smtClean="0"/>
              <a:t>Diabetes         </a:t>
            </a:r>
            <a:r>
              <a:rPr lang="es-CL" dirty="0" smtClean="0">
                <a:solidFill>
                  <a:schemeClr val="accent1"/>
                </a:solidFill>
              </a:rPr>
              <a:t>-</a:t>
            </a:r>
            <a:r>
              <a:rPr lang="es-CL" dirty="0" smtClean="0"/>
              <a:t> Amenorrea </a:t>
            </a:r>
            <a:r>
              <a:rPr lang="es-CL" dirty="0" err="1" smtClean="0"/>
              <a:t>hiperprolactinémica</a:t>
            </a:r>
            <a:r>
              <a:rPr lang="es-CL" dirty="0" smtClean="0"/>
              <a:t>   </a:t>
            </a:r>
          </a:p>
          <a:p>
            <a:pPr>
              <a:buFontTx/>
              <a:buChar char="-"/>
            </a:pPr>
            <a:r>
              <a:rPr lang="es-CL" dirty="0" smtClean="0"/>
              <a:t>Hipertiroidismo</a:t>
            </a:r>
          </a:p>
          <a:p>
            <a:pPr>
              <a:buFontTx/>
              <a:buChar char="-"/>
            </a:pPr>
            <a:r>
              <a:rPr lang="es-CL" dirty="0" smtClean="0"/>
              <a:t>Síndrome de </a:t>
            </a:r>
            <a:r>
              <a:rPr lang="es-CL" dirty="0" err="1" smtClean="0"/>
              <a:t>cushing</a:t>
            </a:r>
            <a:r>
              <a:rPr lang="es-CL" dirty="0" smtClean="0"/>
              <a:t>  </a:t>
            </a:r>
            <a:endParaRPr lang="es-CL" b="1" dirty="0" smtClean="0"/>
          </a:p>
          <a:p>
            <a:pPr marL="109728" indent="0">
              <a:buNone/>
            </a:pPr>
            <a:endParaRPr lang="es-CL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Causas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3152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28592"/>
          </a:xfrm>
        </p:spPr>
        <p:txBody>
          <a:bodyPr/>
          <a:lstStyle/>
          <a:p>
            <a:pPr marL="109728" indent="0">
              <a:buNone/>
            </a:pPr>
            <a:r>
              <a:rPr lang="es-CL" b="1" dirty="0" smtClean="0"/>
              <a:t>Factores personales: </a:t>
            </a:r>
            <a:r>
              <a:rPr lang="es-CL" dirty="0" smtClean="0"/>
              <a:t>Mayor incidencia en mujeres entre los 35 a 45 años. En el embarazo y postparto se puede desencadenar.</a:t>
            </a:r>
          </a:p>
          <a:p>
            <a:pPr marL="109728" indent="0">
              <a:buNone/>
            </a:pPr>
            <a:endParaRPr lang="es-CL" dirty="0"/>
          </a:p>
          <a:p>
            <a:pPr marL="109728" indent="0">
              <a:buNone/>
            </a:pPr>
            <a:r>
              <a:rPr lang="es-CL" b="1" dirty="0" smtClean="0"/>
              <a:t>Factores ambientales: </a:t>
            </a:r>
            <a:r>
              <a:rPr lang="es-CL" dirty="0"/>
              <a:t>I</a:t>
            </a:r>
            <a:r>
              <a:rPr lang="es-CL" dirty="0" smtClean="0"/>
              <a:t>ncapacidad de encausar problemas laborales, familiares etc. Sobre todo si se encuentra en dependencia de el alcohol y drogas etc.     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CAUSAS </a:t>
            </a:r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486275"/>
            <a:ext cx="252028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1274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/>
          <a:lstStyle/>
          <a:p>
            <a:pPr marL="109728" indent="0">
              <a:buNone/>
            </a:pPr>
            <a:r>
              <a:rPr lang="es-CL" dirty="0" smtClean="0"/>
              <a:t>Son varios los síntomas, hay distintos mecanismos de valorización y clasificación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s-CL" dirty="0" smtClean="0"/>
              <a:t>Los más usados clínicamente son:</a:t>
            </a:r>
          </a:p>
          <a:p>
            <a:r>
              <a:rPr lang="es-CL" b="1" dirty="0" smtClean="0"/>
              <a:t>El manual de diagnostico y </a:t>
            </a:r>
            <a:r>
              <a:rPr lang="es-CL" b="1" dirty="0" err="1" smtClean="0"/>
              <a:t>estadistica</a:t>
            </a:r>
            <a:r>
              <a:rPr lang="es-CL" b="1" dirty="0" smtClean="0"/>
              <a:t> de trastornos mentales (DSM-IV) de la </a:t>
            </a:r>
            <a:r>
              <a:rPr lang="es-CL" b="1" dirty="0" err="1" smtClean="0"/>
              <a:t>asosiació</a:t>
            </a:r>
            <a:r>
              <a:rPr lang="es-CL" b="1" dirty="0" smtClean="0"/>
              <a:t> americana de </a:t>
            </a:r>
            <a:r>
              <a:rPr lang="es-CL" b="1" dirty="0" err="1" smtClean="0"/>
              <a:t>psiquiatria</a:t>
            </a:r>
            <a:r>
              <a:rPr lang="es-CL" b="1" dirty="0" smtClean="0"/>
              <a:t> </a:t>
            </a:r>
          </a:p>
          <a:p>
            <a:r>
              <a:rPr lang="es-CL" b="1" dirty="0" smtClean="0"/>
              <a:t>La 10° edición de la clasificación internacional de enfermedades (CIE – 10)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SÍNTOMAS </a:t>
            </a:r>
            <a:endParaRPr lang="es-C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653136"/>
            <a:ext cx="2592288" cy="2060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790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lnSpcReduction="10000"/>
          </a:bodyPr>
          <a:lstStyle/>
          <a:p>
            <a:r>
              <a:rPr lang="es-CL" dirty="0"/>
              <a:t>T</a:t>
            </a:r>
            <a:r>
              <a:rPr lang="es-CL" dirty="0" smtClean="0"/>
              <a:t>ratamiento </a:t>
            </a:r>
            <a:r>
              <a:rPr lang="es-CL" dirty="0"/>
              <a:t>farmacológico de la depresión se suele limitar a los cuadros depresivos moderados o graves</a:t>
            </a:r>
            <a:r>
              <a:rPr lang="es-CL" dirty="0" smtClean="0"/>
              <a:t>.</a:t>
            </a:r>
          </a:p>
          <a:p>
            <a:endParaRPr lang="es-CL" dirty="0" smtClean="0"/>
          </a:p>
          <a:p>
            <a:pPr>
              <a:buFontTx/>
              <a:buChar char="-"/>
            </a:pPr>
            <a:r>
              <a:rPr lang="es-CL" b="1" dirty="0" smtClean="0"/>
              <a:t>Antidepresivos tricíclicos</a:t>
            </a:r>
          </a:p>
          <a:p>
            <a:pPr>
              <a:buFontTx/>
              <a:buChar char="-"/>
            </a:pPr>
            <a:r>
              <a:rPr lang="es-CL" b="1" dirty="0"/>
              <a:t>Antidepresivos </a:t>
            </a:r>
            <a:r>
              <a:rPr lang="es-CL" b="1" dirty="0" smtClean="0"/>
              <a:t>heterocíclicos</a:t>
            </a:r>
          </a:p>
          <a:p>
            <a:pPr>
              <a:buFontTx/>
              <a:buChar char="-"/>
            </a:pPr>
            <a:r>
              <a:rPr lang="es-CL" b="1" dirty="0"/>
              <a:t>Inhibidores selectivos de la </a:t>
            </a:r>
            <a:r>
              <a:rPr lang="es-CL" b="1" dirty="0" err="1"/>
              <a:t>recaptación</a:t>
            </a:r>
            <a:r>
              <a:rPr lang="es-CL" b="1" dirty="0"/>
              <a:t> de </a:t>
            </a:r>
            <a:r>
              <a:rPr lang="es-CL" b="1" dirty="0" smtClean="0"/>
              <a:t>serotonina</a:t>
            </a:r>
          </a:p>
          <a:p>
            <a:pPr>
              <a:buFontTx/>
              <a:buChar char="-"/>
            </a:pPr>
            <a:r>
              <a:rPr lang="es-CL" b="1" dirty="0"/>
              <a:t>Inhibidores de la </a:t>
            </a:r>
            <a:r>
              <a:rPr lang="es-CL" b="1" dirty="0" err="1"/>
              <a:t>monoaminoxidasa</a:t>
            </a:r>
            <a:r>
              <a:rPr lang="es-CL" b="1" dirty="0"/>
              <a:t> (</a:t>
            </a:r>
            <a:r>
              <a:rPr lang="es-CL" b="1" dirty="0" err="1"/>
              <a:t>IMAOs</a:t>
            </a:r>
            <a:r>
              <a:rPr lang="es-CL" b="1" dirty="0" smtClean="0"/>
              <a:t>)</a:t>
            </a:r>
          </a:p>
          <a:p>
            <a:pPr>
              <a:buFontTx/>
              <a:buChar char="-"/>
            </a:pPr>
            <a:r>
              <a:rPr lang="es-CL" b="1" dirty="0"/>
              <a:t>Otros fármacos </a:t>
            </a:r>
            <a:r>
              <a:rPr lang="es-CL" b="1" dirty="0" smtClean="0"/>
              <a:t>antidepresivos</a:t>
            </a:r>
          </a:p>
          <a:p>
            <a:pPr marL="109728" indent="0">
              <a:buNone/>
            </a:pPr>
            <a:endParaRPr lang="es-CL" dirty="0" smtClean="0"/>
          </a:p>
          <a:p>
            <a:r>
              <a:rPr lang="es-CL" dirty="0"/>
              <a:t>Tratamiento psicoterápico de la depresión</a:t>
            </a:r>
          </a:p>
          <a:p>
            <a:pPr marL="109728" indent="0">
              <a:buNone/>
            </a:pP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TRATAMIENTOS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2758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s-CL" dirty="0"/>
              <a:t>Otros tratamientos para la </a:t>
            </a:r>
            <a:r>
              <a:rPr lang="es-CL" dirty="0" smtClean="0"/>
              <a:t>depresión</a:t>
            </a:r>
          </a:p>
          <a:p>
            <a:pPr>
              <a:buFontTx/>
              <a:buChar char="-"/>
            </a:pPr>
            <a:r>
              <a:rPr lang="es-CL" b="1" dirty="0" smtClean="0"/>
              <a:t>Autoayuda guiada</a:t>
            </a:r>
          </a:p>
          <a:p>
            <a:pPr>
              <a:buFontTx/>
              <a:buChar char="-"/>
            </a:pPr>
            <a:r>
              <a:rPr lang="es-CL" b="1" dirty="0"/>
              <a:t>Ejercicio </a:t>
            </a:r>
            <a:r>
              <a:rPr lang="es-CL" b="1" dirty="0" smtClean="0"/>
              <a:t>físico</a:t>
            </a:r>
          </a:p>
          <a:p>
            <a:pPr>
              <a:buFontTx/>
              <a:buChar char="-"/>
            </a:pPr>
            <a:r>
              <a:rPr lang="es-CL" b="1" dirty="0"/>
              <a:t>Terapia </a:t>
            </a:r>
            <a:r>
              <a:rPr lang="es-CL" b="1" dirty="0" err="1"/>
              <a:t>electroconvulsiva</a:t>
            </a:r>
            <a:r>
              <a:rPr lang="es-CL" b="1" dirty="0"/>
              <a:t> (TEC</a:t>
            </a:r>
            <a:r>
              <a:rPr lang="es-CL" b="1" dirty="0" smtClean="0"/>
              <a:t>)</a:t>
            </a:r>
          </a:p>
          <a:p>
            <a:pPr>
              <a:buFontTx/>
              <a:buChar char="-"/>
            </a:pPr>
            <a:r>
              <a:rPr lang="es-CL" b="1" dirty="0"/>
              <a:t>Hierba de San Juan (</a:t>
            </a:r>
            <a:r>
              <a:rPr lang="es-CL" b="1" i="1" dirty="0" err="1"/>
              <a:t>Hypericum</a:t>
            </a:r>
            <a:r>
              <a:rPr lang="es-CL" b="1" i="1" dirty="0"/>
              <a:t> </a:t>
            </a:r>
            <a:r>
              <a:rPr lang="es-CL" b="1" i="1" dirty="0" err="1"/>
              <a:t>perforatum</a:t>
            </a:r>
            <a:r>
              <a:rPr lang="es-CL" b="1" dirty="0"/>
              <a:t>)</a:t>
            </a:r>
            <a:endParaRPr lang="es-CL" dirty="0"/>
          </a:p>
          <a:p>
            <a:pPr marL="109728" indent="0">
              <a:buNone/>
            </a:pP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TRATAMIENTOS</a:t>
            </a:r>
            <a:endParaRPr lang="es-C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135119"/>
            <a:ext cx="2448272" cy="203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293096"/>
            <a:ext cx="3672408" cy="1874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6702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51520" y="1481328"/>
            <a:ext cx="8435280" cy="51160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s-CL" dirty="0" smtClean="0"/>
              <a:t>Ejecución del plan establecido en el tratamiento y necesidades del usuario</a:t>
            </a:r>
          </a:p>
          <a:p>
            <a:pPr>
              <a:buFontTx/>
              <a:buChar char="-"/>
            </a:pPr>
            <a:endParaRPr lang="es-CL" dirty="0" smtClean="0"/>
          </a:p>
          <a:p>
            <a:pPr>
              <a:buFontTx/>
              <a:buChar char="-"/>
            </a:pPr>
            <a:r>
              <a:rPr lang="es-CL" dirty="0" smtClean="0"/>
              <a:t>Participar en el programa de autoadministración de fármacos y autocuidado</a:t>
            </a:r>
          </a:p>
          <a:p>
            <a:pPr>
              <a:buFontTx/>
              <a:buChar char="-"/>
            </a:pPr>
            <a:endParaRPr lang="es-CL" dirty="0" smtClean="0"/>
          </a:p>
          <a:p>
            <a:pPr>
              <a:spcBef>
                <a:spcPts val="300"/>
              </a:spcBef>
              <a:buFontTx/>
              <a:buChar char="-"/>
            </a:pPr>
            <a:r>
              <a:rPr lang="es-CL" dirty="0" smtClean="0"/>
              <a:t>Participar en actividades de refuerzo ala adherencia al tratamiento</a:t>
            </a:r>
          </a:p>
          <a:p>
            <a:pPr>
              <a:spcBef>
                <a:spcPts val="300"/>
              </a:spcBef>
              <a:buFontTx/>
              <a:buChar char="-"/>
            </a:pPr>
            <a:endParaRPr lang="es-CL" dirty="0" smtClean="0"/>
          </a:p>
          <a:p>
            <a:pPr>
              <a:buFontTx/>
              <a:buChar char="-"/>
            </a:pPr>
            <a:r>
              <a:rPr lang="es-CL" dirty="0" smtClean="0"/>
              <a:t>Apoyar la ejecución del programa de </a:t>
            </a:r>
            <a:r>
              <a:rPr lang="es-CL" dirty="0" err="1" smtClean="0"/>
              <a:t>psicoeducación</a:t>
            </a:r>
            <a:r>
              <a:rPr lang="es-CL" dirty="0" smtClean="0"/>
              <a:t> </a:t>
            </a:r>
          </a:p>
          <a:p>
            <a:pPr>
              <a:buFontTx/>
              <a:buChar char="-"/>
            </a:pP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ROL DEL TENS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40853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s-CL" sz="7200" dirty="0" smtClean="0"/>
              <a:t>¡GRACIAS!</a:t>
            </a:r>
          </a:p>
          <a:p>
            <a:pPr marL="109728" indent="0" algn="ctr">
              <a:buNone/>
            </a:pPr>
            <a:endParaRPr lang="es-CL" sz="7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96952"/>
            <a:ext cx="4608512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7493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</TotalTime>
  <Words>280</Words>
  <Application>Microsoft Office PowerPoint</Application>
  <PresentationFormat>Presentación en pantalla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Concurrencia</vt:lpstr>
      <vt:lpstr>DEPRESIÓN </vt:lpstr>
      <vt:lpstr>Definición</vt:lpstr>
      <vt:lpstr>Causas </vt:lpstr>
      <vt:lpstr>CAUSAS </vt:lpstr>
      <vt:lpstr>SÍNTOMAS </vt:lpstr>
      <vt:lpstr>TRATAMIENTOS</vt:lpstr>
      <vt:lpstr>TRATAMIENTOS</vt:lpstr>
      <vt:lpstr>ROL DEL TENS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DEPRESIÓN</dc:title>
  <dc:creator>Usuario</dc:creator>
  <cp:lastModifiedBy>Usuario</cp:lastModifiedBy>
  <cp:revision>8</cp:revision>
  <dcterms:created xsi:type="dcterms:W3CDTF">2015-10-19T00:52:12Z</dcterms:created>
  <dcterms:modified xsi:type="dcterms:W3CDTF">2015-10-19T02:25:49Z</dcterms:modified>
</cp:coreProperties>
</file>