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0" r:id="rId3"/>
    <p:sldId id="257" r:id="rId4"/>
    <p:sldId id="258" r:id="rId5"/>
    <p:sldId id="259" r:id="rId6"/>
    <p:sldId id="261" r:id="rId7"/>
    <p:sldId id="262" r:id="rId8"/>
    <p:sldId id="263" r:id="rId9"/>
    <p:sldId id="264" r:id="rId10"/>
    <p:sldId id="265" r:id="rId11"/>
  </p:sldIdLst>
  <p:sldSz cx="9144000" cy="6858000" type="screen4x3"/>
  <p:notesSz cx="6858000" cy="9144000"/>
  <p:defaultText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624" autoAdjust="0"/>
  </p:normalViewPr>
  <p:slideViewPr>
    <p:cSldViewPr>
      <p:cViewPr>
        <p:scale>
          <a:sx n="107" d="100"/>
          <a:sy n="107" d="100"/>
        </p:scale>
        <p:origin x="-84"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7" name="6 Conector recto"/>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28 Título"/>
          <p:cNvSpPr>
            <a:spLocks noGrp="1"/>
          </p:cNvSpPr>
          <p:nvPr>
            <p:ph type="ctrTitle"/>
          </p:nvPr>
        </p:nvSpPr>
        <p:spPr>
          <a:xfrm>
            <a:off x="381000" y="4853411"/>
            <a:ext cx="8458200" cy="1222375"/>
          </a:xfrm>
        </p:spPr>
        <p:txBody>
          <a:bodyPr anchor="t"/>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16" name="15 Marcador de fecha"/>
          <p:cNvSpPr>
            <a:spLocks noGrp="1"/>
          </p:cNvSpPr>
          <p:nvPr>
            <p:ph type="dt" sz="half" idx="10"/>
          </p:nvPr>
        </p:nvSpPr>
        <p:spPr/>
        <p:txBody>
          <a:bodyPr/>
          <a:lstStyle/>
          <a:p>
            <a:fld id="{7575432C-0BA6-4B3C-A24E-06C7BA4A21F8}" type="datetimeFigureOut">
              <a:rPr lang="es-CL" smtClean="0"/>
              <a:pPr/>
              <a:t>19-10-2015</a:t>
            </a:fld>
            <a:endParaRPr lang="es-CL"/>
          </a:p>
        </p:txBody>
      </p:sp>
      <p:sp>
        <p:nvSpPr>
          <p:cNvPr id="2" name="1 Marcador de pie de página"/>
          <p:cNvSpPr>
            <a:spLocks noGrp="1"/>
          </p:cNvSpPr>
          <p:nvPr>
            <p:ph type="ftr" sz="quarter" idx="11"/>
          </p:nvPr>
        </p:nvSpPr>
        <p:spPr/>
        <p:txBody>
          <a:bodyPr/>
          <a:lstStyle/>
          <a:p>
            <a:endParaRPr lang="es-CL"/>
          </a:p>
        </p:txBody>
      </p:sp>
      <p:sp>
        <p:nvSpPr>
          <p:cNvPr id="15" name="14 Marcador de número de diapositiva"/>
          <p:cNvSpPr>
            <a:spLocks noGrp="1"/>
          </p:cNvSpPr>
          <p:nvPr>
            <p:ph type="sldNum" sz="quarter" idx="12"/>
          </p:nvPr>
        </p:nvSpPr>
        <p:spPr>
          <a:xfrm>
            <a:off x="8229600" y="6473952"/>
            <a:ext cx="758952" cy="246888"/>
          </a:xfrm>
        </p:spPr>
        <p:txBody>
          <a:bodyPr/>
          <a:lstStyle/>
          <a:p>
            <a:fld id="{5A2AF870-FC64-4B0B-80BE-F9D856DE02F3}" type="slidenum">
              <a:rPr lang="es-CL" smtClean="0"/>
              <a:pPr/>
              <a:t>‹Nº›</a:t>
            </a:fld>
            <a:endParaRPr lang="es-C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7575432C-0BA6-4B3C-A24E-06C7BA4A21F8}" type="datetimeFigureOut">
              <a:rPr lang="es-CL" smtClean="0"/>
              <a:pPr/>
              <a:t>19-10-2015</a:t>
            </a:fld>
            <a:endParaRPr lang="es-CL"/>
          </a:p>
        </p:txBody>
      </p:sp>
      <p:sp>
        <p:nvSpPr>
          <p:cNvPr id="5" name="4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p>
            <a:fld id="{5A2AF870-FC64-4B0B-80BE-F9D856DE02F3}" type="slidenum">
              <a:rPr lang="es-CL" smtClean="0"/>
              <a:pPr/>
              <a:t>‹Nº›</a:t>
            </a:fld>
            <a:endParaRPr lang="es-C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858000" y="549276"/>
            <a:ext cx="1828800" cy="5851525"/>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549276"/>
            <a:ext cx="6248400" cy="58515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7575432C-0BA6-4B3C-A24E-06C7BA4A21F8}" type="datetimeFigureOut">
              <a:rPr lang="es-CL" smtClean="0"/>
              <a:pPr/>
              <a:t>19-10-2015</a:t>
            </a:fld>
            <a:endParaRPr lang="es-CL"/>
          </a:p>
        </p:txBody>
      </p:sp>
      <p:sp>
        <p:nvSpPr>
          <p:cNvPr id="5" name="4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p>
            <a:fld id="{5A2AF870-FC64-4B0B-80BE-F9D856DE02F3}" type="slidenum">
              <a:rPr lang="es-CL" smtClean="0"/>
              <a:pPr/>
              <a:t>‹Nº›</a:t>
            </a:fld>
            <a:endParaRPr lang="es-C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2" name="2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27" name="26 Marcador de contenido"/>
          <p:cNvSpPr>
            <a:spLocks noGrp="1"/>
          </p:cNvSpPr>
          <p:nvPr>
            <p:ph idx="1"/>
          </p:nvPr>
        </p:nvSpPr>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5" name="24 Marcador de fecha"/>
          <p:cNvSpPr>
            <a:spLocks noGrp="1"/>
          </p:cNvSpPr>
          <p:nvPr>
            <p:ph type="dt" sz="half" idx="10"/>
          </p:nvPr>
        </p:nvSpPr>
        <p:spPr/>
        <p:txBody>
          <a:bodyPr/>
          <a:lstStyle/>
          <a:p>
            <a:fld id="{7575432C-0BA6-4B3C-A24E-06C7BA4A21F8}" type="datetimeFigureOut">
              <a:rPr lang="es-CL" smtClean="0"/>
              <a:pPr/>
              <a:t>19-10-2015</a:t>
            </a:fld>
            <a:endParaRPr lang="es-CL"/>
          </a:p>
        </p:txBody>
      </p:sp>
      <p:sp>
        <p:nvSpPr>
          <p:cNvPr id="19" name="18 Marcador de pie de página"/>
          <p:cNvSpPr>
            <a:spLocks noGrp="1"/>
          </p:cNvSpPr>
          <p:nvPr>
            <p:ph type="ftr" sz="quarter" idx="11"/>
          </p:nvPr>
        </p:nvSpPr>
        <p:spPr>
          <a:xfrm>
            <a:off x="3581400" y="76200"/>
            <a:ext cx="2895600" cy="288925"/>
          </a:xfrm>
        </p:spPr>
        <p:txBody>
          <a:bodyPr/>
          <a:lstStyle/>
          <a:p>
            <a:endParaRPr lang="es-CL"/>
          </a:p>
        </p:txBody>
      </p:sp>
      <p:sp>
        <p:nvSpPr>
          <p:cNvPr id="16" name="15 Marcador de número de diapositiva"/>
          <p:cNvSpPr>
            <a:spLocks noGrp="1"/>
          </p:cNvSpPr>
          <p:nvPr>
            <p:ph type="sldNum" sz="quarter" idx="12"/>
          </p:nvPr>
        </p:nvSpPr>
        <p:spPr>
          <a:xfrm>
            <a:off x="8229600" y="6473952"/>
            <a:ext cx="758952" cy="246888"/>
          </a:xfrm>
        </p:spPr>
        <p:txBody>
          <a:bodyPr/>
          <a:lstStyle/>
          <a:p>
            <a:fld id="{5A2AF870-FC64-4B0B-80BE-F9D856DE02F3}" type="slidenum">
              <a:rPr lang="es-CL" smtClean="0"/>
              <a:pPr/>
              <a:t>‹Nº›</a:t>
            </a:fld>
            <a:endParaRPr lang="es-C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3">
        <a:schemeClr val="bg2"/>
      </p:bgRef>
    </p:bg>
    <p:spTree>
      <p:nvGrpSpPr>
        <p:cNvPr id="1" name=""/>
        <p:cNvGrpSpPr/>
        <p:nvPr/>
      </p:nvGrpSpPr>
      <p:grpSpPr>
        <a:xfrm>
          <a:off x="0" y="0"/>
          <a:ext cx="0" cy="0"/>
          <a:chOff x="0" y="0"/>
          <a:chExt cx="0" cy="0"/>
        </a:xfrm>
      </p:grpSpPr>
      <p:sp>
        <p:nvSpPr>
          <p:cNvPr id="7" name="6 Conector recto"/>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Marcador de texto"/>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19" name="18 Marcador de fecha"/>
          <p:cNvSpPr>
            <a:spLocks noGrp="1"/>
          </p:cNvSpPr>
          <p:nvPr>
            <p:ph type="dt" sz="half" idx="10"/>
          </p:nvPr>
        </p:nvSpPr>
        <p:spPr/>
        <p:txBody>
          <a:bodyPr/>
          <a:lstStyle/>
          <a:p>
            <a:fld id="{7575432C-0BA6-4B3C-A24E-06C7BA4A21F8}" type="datetimeFigureOut">
              <a:rPr lang="es-CL" smtClean="0"/>
              <a:pPr/>
              <a:t>19-10-2015</a:t>
            </a:fld>
            <a:endParaRPr lang="es-CL"/>
          </a:p>
        </p:txBody>
      </p:sp>
      <p:sp>
        <p:nvSpPr>
          <p:cNvPr id="11" name="10 Marcador de pie de página"/>
          <p:cNvSpPr>
            <a:spLocks noGrp="1"/>
          </p:cNvSpPr>
          <p:nvPr>
            <p:ph type="ftr" sz="quarter" idx="11"/>
          </p:nvPr>
        </p:nvSpPr>
        <p:spPr/>
        <p:txBody>
          <a:bodyPr/>
          <a:lstStyle/>
          <a:p>
            <a:endParaRPr lang="es-CL"/>
          </a:p>
        </p:txBody>
      </p:sp>
      <p:sp>
        <p:nvSpPr>
          <p:cNvPr id="16" name="15 Marcador de número de diapositiva"/>
          <p:cNvSpPr>
            <a:spLocks noGrp="1"/>
          </p:cNvSpPr>
          <p:nvPr>
            <p:ph type="sldNum" sz="quarter" idx="12"/>
          </p:nvPr>
        </p:nvSpPr>
        <p:spPr/>
        <p:txBody>
          <a:bodyPr/>
          <a:lstStyle/>
          <a:p>
            <a:fld id="{5A2AF870-FC64-4B0B-80BE-F9D856DE02F3}" type="slidenum">
              <a:rPr lang="es-CL" smtClean="0"/>
              <a:pPr/>
              <a:t>‹Nº›</a:t>
            </a:fld>
            <a:endParaRPr lang="es-CL"/>
          </a:p>
        </p:txBody>
      </p:sp>
      <p:sp>
        <p:nvSpPr>
          <p:cNvPr id="8" name="7 Título"/>
          <p:cNvSpPr>
            <a:spLocks noGrp="1"/>
          </p:cNvSpPr>
          <p:nvPr>
            <p:ph type="title"/>
          </p:nvPr>
        </p:nvSpPr>
        <p:spPr>
          <a:xfrm>
            <a:off x="180475" y="2947085"/>
            <a:ext cx="8686800" cy="1184825"/>
          </a:xfrm>
        </p:spPr>
        <p:txBody>
          <a:bodyPr rtlCol="0" anchor="t"/>
          <a:lstStyle>
            <a:lvl1pPr algn="r">
              <a:defRPr/>
            </a:lvl1pPr>
          </a:lstStyle>
          <a:p>
            <a:r>
              <a:rPr kumimoji="0" lang="es-ES" smtClean="0"/>
              <a:t>Haga clic para modificar el estilo de título del patrón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0" name="19 Título"/>
          <p:cNvSpPr>
            <a:spLocks noGrp="1"/>
          </p:cNvSpPr>
          <p:nvPr>
            <p:ph type="title"/>
          </p:nvPr>
        </p:nvSpPr>
        <p:spPr>
          <a:xfrm>
            <a:off x="301752" y="457200"/>
            <a:ext cx="8686800" cy="841248"/>
          </a:xfrm>
        </p:spPr>
        <p:txBody>
          <a:bodyPr/>
          <a:lstStyle/>
          <a:p>
            <a:r>
              <a:rPr kumimoji="0" lang="es-ES" smtClean="0"/>
              <a:t>Haga clic para modificar el estilo de título del patrón</a:t>
            </a:r>
            <a:endParaRPr kumimoji="0" lang="en-US"/>
          </a:p>
        </p:txBody>
      </p:sp>
      <p:sp>
        <p:nvSpPr>
          <p:cNvPr id="14" name="13 Marcador de contenido"/>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3" name="12 Marcador de contenido"/>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1" name="20 Marcador de fecha"/>
          <p:cNvSpPr>
            <a:spLocks noGrp="1"/>
          </p:cNvSpPr>
          <p:nvPr>
            <p:ph type="dt" sz="half" idx="10"/>
          </p:nvPr>
        </p:nvSpPr>
        <p:spPr/>
        <p:txBody>
          <a:bodyPr/>
          <a:lstStyle/>
          <a:p>
            <a:fld id="{7575432C-0BA6-4B3C-A24E-06C7BA4A21F8}" type="datetimeFigureOut">
              <a:rPr lang="es-CL" smtClean="0"/>
              <a:pPr/>
              <a:t>19-10-2015</a:t>
            </a:fld>
            <a:endParaRPr lang="es-CL"/>
          </a:p>
        </p:txBody>
      </p:sp>
      <p:sp>
        <p:nvSpPr>
          <p:cNvPr id="10" name="9 Marcador de pie de página"/>
          <p:cNvSpPr>
            <a:spLocks noGrp="1"/>
          </p:cNvSpPr>
          <p:nvPr>
            <p:ph type="ftr" sz="quarter" idx="11"/>
          </p:nvPr>
        </p:nvSpPr>
        <p:spPr/>
        <p:txBody>
          <a:bodyPr/>
          <a:lstStyle/>
          <a:p>
            <a:endParaRPr lang="es-CL"/>
          </a:p>
        </p:txBody>
      </p:sp>
      <p:sp>
        <p:nvSpPr>
          <p:cNvPr id="31" name="30 Marcador de número de diapositiva"/>
          <p:cNvSpPr>
            <a:spLocks noGrp="1"/>
          </p:cNvSpPr>
          <p:nvPr>
            <p:ph type="sldNum" sz="quarter" idx="12"/>
          </p:nvPr>
        </p:nvSpPr>
        <p:spPr/>
        <p:txBody>
          <a:bodyPr/>
          <a:lstStyle/>
          <a:p>
            <a:fld id="{5A2AF870-FC64-4B0B-80BE-F9D856DE02F3}" type="slidenum">
              <a:rPr lang="es-CL" smtClean="0"/>
              <a:pPr/>
              <a:t>‹Nº›</a:t>
            </a:fld>
            <a:endParaRPr lang="es-C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spTree>
      <p:nvGrpSpPr>
        <p:cNvPr id="1" name=""/>
        <p:cNvGrpSpPr/>
        <p:nvPr/>
      </p:nvGrpSpPr>
      <p:grpSpPr>
        <a:xfrm>
          <a:off x="0" y="0"/>
          <a:ext cx="0" cy="0"/>
          <a:chOff x="0" y="0"/>
          <a:chExt cx="0" cy="0"/>
        </a:xfrm>
      </p:grpSpPr>
      <p:sp>
        <p:nvSpPr>
          <p:cNvPr id="29" name="28 Título"/>
          <p:cNvSpPr>
            <a:spLocks noGrp="1"/>
          </p:cNvSpPr>
          <p:nvPr>
            <p:ph type="title"/>
          </p:nvPr>
        </p:nvSpPr>
        <p:spPr>
          <a:xfrm>
            <a:off x="304800" y="5410200"/>
            <a:ext cx="8610600" cy="882650"/>
          </a:xfrm>
        </p:spPr>
        <p:txBody>
          <a:bodyPr anchor="ctr"/>
          <a:lstStyle>
            <a:lvl1pPr>
              <a:defRPr/>
            </a:lvl1p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25" name="24 Marcador de texto"/>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8" name="27 Marcador de contenido"/>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0" name="9 Marcador de fecha"/>
          <p:cNvSpPr>
            <a:spLocks noGrp="1"/>
          </p:cNvSpPr>
          <p:nvPr>
            <p:ph type="dt" sz="half" idx="10"/>
          </p:nvPr>
        </p:nvSpPr>
        <p:spPr/>
        <p:txBody>
          <a:bodyPr/>
          <a:lstStyle/>
          <a:p>
            <a:fld id="{7575432C-0BA6-4B3C-A24E-06C7BA4A21F8}" type="datetimeFigureOut">
              <a:rPr lang="es-CL" smtClean="0"/>
              <a:pPr/>
              <a:t>19-10-2015</a:t>
            </a:fld>
            <a:endParaRPr lang="es-CL"/>
          </a:p>
        </p:txBody>
      </p:sp>
      <p:sp>
        <p:nvSpPr>
          <p:cNvPr id="6" name="5 Marcador de pie de página"/>
          <p:cNvSpPr>
            <a:spLocks noGrp="1"/>
          </p:cNvSpPr>
          <p:nvPr>
            <p:ph type="ftr" sz="quarter" idx="11"/>
          </p:nvPr>
        </p:nvSpPr>
        <p:spPr/>
        <p:txBody>
          <a:bodyPr/>
          <a:lstStyle/>
          <a:p>
            <a:endParaRPr lang="es-CL"/>
          </a:p>
        </p:txBody>
      </p:sp>
      <p:sp>
        <p:nvSpPr>
          <p:cNvPr id="7" name="6 Marcador de número de diapositiva"/>
          <p:cNvSpPr>
            <a:spLocks noGrp="1"/>
          </p:cNvSpPr>
          <p:nvPr>
            <p:ph type="sldNum" sz="quarter" idx="12"/>
          </p:nvPr>
        </p:nvSpPr>
        <p:spPr>
          <a:xfrm>
            <a:off x="8229600" y="6477000"/>
            <a:ext cx="762000" cy="246888"/>
          </a:xfrm>
        </p:spPr>
        <p:txBody>
          <a:bodyPr/>
          <a:lstStyle/>
          <a:p>
            <a:fld id="{5A2AF870-FC64-4B0B-80BE-F9D856DE02F3}" type="slidenum">
              <a:rPr lang="es-CL" smtClean="0"/>
              <a:pPr/>
              <a:t>‹Nº›</a:t>
            </a:fld>
            <a:endParaRPr lang="es-CL"/>
          </a:p>
        </p:txBody>
      </p:sp>
      <p:sp>
        <p:nvSpPr>
          <p:cNvPr id="11" name="10 Conector recto"/>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30" name="29 Título"/>
          <p:cNvSpPr>
            <a:spLocks noGrp="1"/>
          </p:cNvSpPr>
          <p:nvPr>
            <p:ph type="title"/>
          </p:nvPr>
        </p:nvSpPr>
        <p:spPr>
          <a:xfrm>
            <a:off x="301752" y="457200"/>
            <a:ext cx="8686800" cy="841248"/>
          </a:xfrm>
        </p:spPr>
        <p:txBody>
          <a:bodyPr/>
          <a:lstStyle/>
          <a:p>
            <a:r>
              <a:rPr kumimoji="0" lang="es-ES" smtClean="0"/>
              <a:t>Haga clic para modificar el estilo de título del patrón</a:t>
            </a:r>
            <a:endParaRPr kumimoji="0" lang="en-US"/>
          </a:p>
        </p:txBody>
      </p:sp>
      <p:sp>
        <p:nvSpPr>
          <p:cNvPr id="12" name="11 Marcador de fecha"/>
          <p:cNvSpPr>
            <a:spLocks noGrp="1"/>
          </p:cNvSpPr>
          <p:nvPr>
            <p:ph type="dt" sz="half" idx="10"/>
          </p:nvPr>
        </p:nvSpPr>
        <p:spPr/>
        <p:txBody>
          <a:bodyPr/>
          <a:lstStyle/>
          <a:p>
            <a:fld id="{7575432C-0BA6-4B3C-A24E-06C7BA4A21F8}" type="datetimeFigureOut">
              <a:rPr lang="es-CL" smtClean="0"/>
              <a:pPr/>
              <a:t>19-10-2015</a:t>
            </a:fld>
            <a:endParaRPr lang="es-CL"/>
          </a:p>
        </p:txBody>
      </p:sp>
      <p:sp>
        <p:nvSpPr>
          <p:cNvPr id="21" name="20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p>
            <a:fld id="{5A2AF870-FC64-4B0B-80BE-F9D856DE02F3}" type="slidenum">
              <a:rPr lang="es-CL" smtClean="0"/>
              <a:pPr/>
              <a:t>‹Nº›</a:t>
            </a:fld>
            <a:endParaRPr lang="es-C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3" name="2 Marcador de fecha"/>
          <p:cNvSpPr>
            <a:spLocks noGrp="1"/>
          </p:cNvSpPr>
          <p:nvPr>
            <p:ph type="dt" sz="half" idx="10"/>
          </p:nvPr>
        </p:nvSpPr>
        <p:spPr/>
        <p:txBody>
          <a:bodyPr/>
          <a:lstStyle/>
          <a:p>
            <a:fld id="{7575432C-0BA6-4B3C-A24E-06C7BA4A21F8}" type="datetimeFigureOut">
              <a:rPr lang="es-CL" smtClean="0"/>
              <a:pPr/>
              <a:t>19-10-2015</a:t>
            </a:fld>
            <a:endParaRPr lang="es-CL"/>
          </a:p>
        </p:txBody>
      </p:sp>
      <p:sp>
        <p:nvSpPr>
          <p:cNvPr id="24" name="23 Marcador de pie de página"/>
          <p:cNvSpPr>
            <a:spLocks noGrp="1"/>
          </p:cNvSpPr>
          <p:nvPr>
            <p:ph type="ftr" sz="quarter" idx="11"/>
          </p:nvPr>
        </p:nvSpPr>
        <p:spPr/>
        <p:txBody>
          <a:bodyPr/>
          <a:lstStyle/>
          <a:p>
            <a:endParaRPr lang="es-CL"/>
          </a:p>
        </p:txBody>
      </p:sp>
      <p:sp>
        <p:nvSpPr>
          <p:cNvPr id="7" name="6 Marcador de número de diapositiva"/>
          <p:cNvSpPr>
            <a:spLocks noGrp="1"/>
          </p:cNvSpPr>
          <p:nvPr>
            <p:ph type="sldNum" sz="quarter" idx="12"/>
          </p:nvPr>
        </p:nvSpPr>
        <p:spPr/>
        <p:txBody>
          <a:bodyPr/>
          <a:lstStyle/>
          <a:p>
            <a:fld id="{5A2AF870-FC64-4B0B-80BE-F9D856DE02F3}" type="slidenum">
              <a:rPr lang="es-CL" smtClean="0"/>
              <a:pPr/>
              <a:t>‹Nº›</a:t>
            </a:fld>
            <a:endParaRPr lang="es-C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8" name="7 Conector recto"/>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Título"/>
          <p:cNvSpPr>
            <a:spLocks noGrp="1"/>
          </p:cNvSpPr>
          <p:nvPr>
            <p:ph type="title"/>
          </p:nvPr>
        </p:nvSpPr>
        <p:spPr>
          <a:xfrm>
            <a:off x="457200" y="5486400"/>
            <a:ext cx="8458200" cy="520700"/>
          </a:xfrm>
        </p:spPr>
        <p:txBody>
          <a:bodyPr anchor="ctr"/>
          <a:lstStyle>
            <a:lvl1pPr algn="l">
              <a:buNone/>
              <a:defRPr sz="2000" b="1"/>
            </a:lvl1pPr>
          </a:lstStyle>
          <a:p>
            <a:r>
              <a:rPr kumimoji="0" lang="es-ES" smtClean="0"/>
              <a:t>Haga clic para modificar el estilo de título del patrón</a:t>
            </a:r>
            <a:endParaRPr kumimoji="0" lang="en-US"/>
          </a:p>
        </p:txBody>
      </p:sp>
      <p:sp>
        <p:nvSpPr>
          <p:cNvPr id="26" name="25 Marcador de texto"/>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14" name="13 Marcador de contenido"/>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5" name="24 Marcador de fecha"/>
          <p:cNvSpPr>
            <a:spLocks noGrp="1"/>
          </p:cNvSpPr>
          <p:nvPr>
            <p:ph type="dt" sz="half" idx="10"/>
          </p:nvPr>
        </p:nvSpPr>
        <p:spPr/>
        <p:txBody>
          <a:bodyPr/>
          <a:lstStyle/>
          <a:p>
            <a:fld id="{7575432C-0BA6-4B3C-A24E-06C7BA4A21F8}" type="datetimeFigureOut">
              <a:rPr lang="es-CL" smtClean="0"/>
              <a:pPr/>
              <a:t>19-10-2015</a:t>
            </a:fld>
            <a:endParaRPr lang="es-CL"/>
          </a:p>
        </p:txBody>
      </p:sp>
      <p:sp>
        <p:nvSpPr>
          <p:cNvPr id="29" name="28 Marcador de pie de página"/>
          <p:cNvSpPr>
            <a:spLocks noGrp="1"/>
          </p:cNvSpPr>
          <p:nvPr>
            <p:ph type="ftr" sz="quarter" idx="11"/>
          </p:nvPr>
        </p:nvSpPr>
        <p:spPr/>
        <p:txBody>
          <a:bodyPr/>
          <a:lstStyle/>
          <a:p>
            <a:endParaRPr lang="es-CL"/>
          </a:p>
        </p:txBody>
      </p:sp>
      <p:sp>
        <p:nvSpPr>
          <p:cNvPr id="7" name="6 Marcador de número de diapositiva"/>
          <p:cNvSpPr>
            <a:spLocks noGrp="1"/>
          </p:cNvSpPr>
          <p:nvPr>
            <p:ph type="sldNum" sz="quarter" idx="12"/>
          </p:nvPr>
        </p:nvSpPr>
        <p:spPr/>
        <p:txBody>
          <a:bodyPr/>
          <a:lstStyle/>
          <a:p>
            <a:fld id="{5A2AF870-FC64-4B0B-80BE-F9D856DE02F3}" type="slidenum">
              <a:rPr lang="es-CL" smtClean="0"/>
              <a:pPr/>
              <a:t>‹Nº›</a:t>
            </a:fld>
            <a:endParaRPr lang="es-C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13" name="12 Marcador de posición de imagen"/>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s-ES" smtClean="0"/>
              <a:t>Haga clic en el icono para agregar una imagen</a:t>
            </a:r>
            <a:endParaRPr kumimoji="0" lang="en-US" dirty="0"/>
          </a:p>
        </p:txBody>
      </p:sp>
      <p:sp>
        <p:nvSpPr>
          <p:cNvPr id="7" name="6 Marcador de fecha"/>
          <p:cNvSpPr>
            <a:spLocks noGrp="1"/>
          </p:cNvSpPr>
          <p:nvPr>
            <p:ph type="dt" sz="half" idx="10"/>
          </p:nvPr>
        </p:nvSpPr>
        <p:spPr/>
        <p:txBody>
          <a:bodyPr/>
          <a:lstStyle/>
          <a:p>
            <a:fld id="{7575432C-0BA6-4B3C-A24E-06C7BA4A21F8}" type="datetimeFigureOut">
              <a:rPr lang="es-CL" smtClean="0"/>
              <a:pPr/>
              <a:t>19-10-2015</a:t>
            </a:fld>
            <a:endParaRPr lang="es-CL"/>
          </a:p>
        </p:txBody>
      </p:sp>
      <p:sp>
        <p:nvSpPr>
          <p:cNvPr id="5" name="4 Marcador de pie de página"/>
          <p:cNvSpPr>
            <a:spLocks noGrp="1"/>
          </p:cNvSpPr>
          <p:nvPr>
            <p:ph type="ftr" sz="quarter" idx="11"/>
          </p:nvPr>
        </p:nvSpPr>
        <p:spPr/>
        <p:txBody>
          <a:bodyPr/>
          <a:lstStyle/>
          <a:p>
            <a:endParaRPr lang="es-CL"/>
          </a:p>
        </p:txBody>
      </p:sp>
      <p:sp>
        <p:nvSpPr>
          <p:cNvPr id="31" name="30 Marcador de número de diapositiva"/>
          <p:cNvSpPr>
            <a:spLocks noGrp="1"/>
          </p:cNvSpPr>
          <p:nvPr>
            <p:ph type="sldNum" sz="quarter" idx="12"/>
          </p:nvPr>
        </p:nvSpPr>
        <p:spPr/>
        <p:txBody>
          <a:bodyPr/>
          <a:lstStyle/>
          <a:p>
            <a:fld id="{5A2AF870-FC64-4B0B-80BE-F9D856DE02F3}" type="slidenum">
              <a:rPr lang="es-CL" smtClean="0"/>
              <a:pPr/>
              <a:t>‹Nº›</a:t>
            </a:fld>
            <a:endParaRPr lang="es-CL"/>
          </a:p>
        </p:txBody>
      </p:sp>
      <p:sp>
        <p:nvSpPr>
          <p:cNvPr id="17" name="16 Título"/>
          <p:cNvSpPr>
            <a:spLocks noGrp="1"/>
          </p:cNvSpPr>
          <p:nvPr>
            <p:ph type="title"/>
          </p:nvPr>
        </p:nvSpPr>
        <p:spPr>
          <a:xfrm>
            <a:off x="381000" y="4993760"/>
            <a:ext cx="5867400" cy="522288"/>
          </a:xfrm>
        </p:spPr>
        <p:txBody>
          <a:bodyPr anchor="ctr"/>
          <a:lstStyle>
            <a:lvl1pPr algn="l">
              <a:buNone/>
              <a:defRPr sz="2000" b="1"/>
            </a:lvl1pPr>
          </a:lstStyle>
          <a:p>
            <a:r>
              <a:rPr kumimoji="0" lang="es-ES" smtClean="0"/>
              <a:t>Haga clic para modificar el estilo de título del patrón</a:t>
            </a:r>
            <a:endParaRPr kumimoji="0" lang="en-US"/>
          </a:p>
        </p:txBody>
      </p:sp>
      <p:sp>
        <p:nvSpPr>
          <p:cNvPr id="26" name="25 Marcador de texto"/>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Conector recto"/>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7 Marcador de texto"/>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1" name="10 Marcador de fecha"/>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7575432C-0BA6-4B3C-A24E-06C7BA4A21F8}" type="datetimeFigureOut">
              <a:rPr lang="es-CL" smtClean="0"/>
              <a:pPr/>
              <a:t>19-10-2015</a:t>
            </a:fld>
            <a:endParaRPr lang="es-CL"/>
          </a:p>
        </p:txBody>
      </p:sp>
      <p:sp>
        <p:nvSpPr>
          <p:cNvPr id="28" name="27 Marcador de pie de página"/>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s-CL"/>
          </a:p>
        </p:txBody>
      </p:sp>
      <p:sp>
        <p:nvSpPr>
          <p:cNvPr id="5" name="4 Marcador de número de diapositiva"/>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5A2AF870-FC64-4B0B-80BE-F9D856DE02F3}" type="slidenum">
              <a:rPr lang="es-CL" smtClean="0"/>
              <a:pPr/>
              <a:t>‹Nº›</a:t>
            </a:fld>
            <a:endParaRPr lang="es-CL"/>
          </a:p>
        </p:txBody>
      </p:sp>
      <p:sp>
        <p:nvSpPr>
          <p:cNvPr id="10" name="9 Marcador de título"/>
          <p:cNvSpPr>
            <a:spLocks noGrp="1"/>
          </p:cNvSpPr>
          <p:nvPr>
            <p:ph type="title"/>
          </p:nvPr>
        </p:nvSpPr>
        <p:spPr>
          <a:xfrm>
            <a:off x="304800" y="457200"/>
            <a:ext cx="8686800" cy="838200"/>
          </a:xfrm>
          <a:prstGeom prst="rect">
            <a:avLst/>
          </a:prstGeom>
        </p:spPr>
        <p:txBody>
          <a:bodyPr vert="horz" anchor="ctr">
            <a:normAutofit/>
          </a:bodyPr>
          <a:lstStyle/>
          <a:p>
            <a:r>
              <a:rPr kumimoji="0" lang="es-ES" smtClean="0"/>
              <a:t>Haga clic para modificar el estilo de título del patrón</a:t>
            </a:r>
            <a:endParaRPr kumimoji="0" lang="en-US"/>
          </a:p>
        </p:txBody>
      </p:sp>
      <p:sp>
        <p:nvSpPr>
          <p:cNvPr id="9" name="8 Conector recto"/>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Conector recto"/>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www.monografias.com/trabajos/conducta/conducta.shtml" TargetMode="Externa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3" Type="http://schemas.openxmlformats.org/officeDocument/2006/relationships/hyperlink" Target="http://www.monografias.com/trabajos7/perde/perde.shtml" TargetMode="External"/><Relationship Id="rId2" Type="http://schemas.openxmlformats.org/officeDocument/2006/relationships/hyperlink" Target="http://www.monografias.com/trabajos/conducta/conducta.shtml" TargetMode="External"/><Relationship Id="rId1" Type="http://schemas.openxmlformats.org/officeDocument/2006/relationships/slideLayout" Target="../slideLayouts/slideLayout9.xml"/><Relationship Id="rId5" Type="http://schemas.openxmlformats.org/officeDocument/2006/relationships/image" Target="../media/image6.jpeg"/><Relationship Id="rId4" Type="http://schemas.openxmlformats.org/officeDocument/2006/relationships/hyperlink" Target="http://www.monografias.com/trabajos16/objetivos-educacion/objetivos-educacion.shtml"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es.wikipedia.org/wiki/Depresi%C3%B3n" TargetMode="External"/><Relationship Id="rId2" Type="http://schemas.openxmlformats.org/officeDocument/2006/relationships/hyperlink" Target="https://es.wikipedia.org/wiki/Neurosis" TargetMode="External"/><Relationship Id="rId1" Type="http://schemas.openxmlformats.org/officeDocument/2006/relationships/slideLayout" Target="../slideLayouts/slideLayout9.xml"/><Relationship Id="rId6" Type="http://schemas.openxmlformats.org/officeDocument/2006/relationships/image" Target="../media/image7.jpeg"/><Relationship Id="rId5" Type="http://schemas.openxmlformats.org/officeDocument/2006/relationships/hyperlink" Target="https://es.wikipedia.org/wiki/Trastorno_bipolar" TargetMode="External"/><Relationship Id="rId4" Type="http://schemas.openxmlformats.org/officeDocument/2006/relationships/hyperlink" Target="https://es.wikipedia.org/w/index.php?title=Trastorno_man%C3%ADaco-depresivo&amp;action=edit&amp;redlink=1" TargetMode="External"/></Relationships>
</file>

<file path=ppt/slides/_rels/slide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hyperlink" Target="https://es.wikipedia.org/wiki/Individuo" TargetMode="External"/><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hyperlink" Target="http://www.monografias.com/trabajos5/teap/teap.shtml" TargetMode="Externa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83568" y="2204864"/>
            <a:ext cx="7772400" cy="1470025"/>
          </a:xfrm>
        </p:spPr>
        <p:txBody>
          <a:bodyPr/>
          <a:lstStyle/>
          <a:p>
            <a:r>
              <a:rPr lang="es-CL" dirty="0" smtClean="0">
                <a:latin typeface="Tahoma" pitchFamily="34" charset="0"/>
                <a:ea typeface="Tahoma" pitchFamily="34" charset="0"/>
                <a:cs typeface="Tahoma" pitchFamily="34" charset="0"/>
              </a:rPr>
              <a:t>AGRESIVIDAD </a:t>
            </a:r>
            <a:endParaRPr lang="es-CL" dirty="0">
              <a:latin typeface="Tahoma" pitchFamily="34" charset="0"/>
              <a:ea typeface="Tahoma" pitchFamily="34" charset="0"/>
              <a:cs typeface="Tahoma" pitchFamily="34" charset="0"/>
            </a:endParaRPr>
          </a:p>
        </p:txBody>
      </p:sp>
      <p:sp>
        <p:nvSpPr>
          <p:cNvPr id="3" name="2 Subtítulo"/>
          <p:cNvSpPr>
            <a:spLocks noGrp="1"/>
          </p:cNvSpPr>
          <p:nvPr>
            <p:ph type="subTitle" idx="1"/>
          </p:nvPr>
        </p:nvSpPr>
        <p:spPr>
          <a:xfrm>
            <a:off x="1475656" y="4653136"/>
            <a:ext cx="6400800" cy="1752600"/>
          </a:xfrm>
        </p:spPr>
        <p:txBody>
          <a:bodyPr>
            <a:normAutofit/>
          </a:bodyPr>
          <a:lstStyle/>
          <a:p>
            <a:pPr algn="l"/>
            <a:r>
              <a:rPr lang="es-CL" sz="2400" dirty="0" smtClean="0">
                <a:solidFill>
                  <a:schemeClr val="tx1"/>
                </a:solidFill>
                <a:latin typeface="Tahoma" pitchFamily="34" charset="0"/>
                <a:ea typeface="Tahoma" pitchFamily="34" charset="0"/>
                <a:cs typeface="Tahoma" pitchFamily="34" charset="0"/>
              </a:rPr>
              <a:t>Docente: Srta. </a:t>
            </a:r>
            <a:r>
              <a:rPr lang="es-CL" sz="2400" dirty="0" err="1" smtClean="0">
                <a:solidFill>
                  <a:schemeClr val="tx1"/>
                </a:solidFill>
                <a:latin typeface="Tahoma" pitchFamily="34" charset="0"/>
                <a:ea typeface="Tahoma" pitchFamily="34" charset="0"/>
                <a:cs typeface="Tahoma" pitchFamily="34" charset="0"/>
              </a:rPr>
              <a:t>Gloryssabeth</a:t>
            </a:r>
            <a:r>
              <a:rPr lang="es-CL" sz="2400" dirty="0" smtClean="0">
                <a:solidFill>
                  <a:schemeClr val="tx1"/>
                </a:solidFill>
                <a:latin typeface="Tahoma" pitchFamily="34" charset="0"/>
                <a:ea typeface="Tahoma" pitchFamily="34" charset="0"/>
                <a:cs typeface="Tahoma" pitchFamily="34" charset="0"/>
              </a:rPr>
              <a:t> Cuartas Valencia</a:t>
            </a:r>
          </a:p>
          <a:p>
            <a:pPr algn="l"/>
            <a:r>
              <a:rPr lang="es-CL" sz="2400" dirty="0" smtClean="0">
                <a:solidFill>
                  <a:schemeClr val="tx1"/>
                </a:solidFill>
                <a:latin typeface="Tahoma" pitchFamily="34" charset="0"/>
                <a:ea typeface="Tahoma" pitchFamily="34" charset="0"/>
                <a:cs typeface="Tahoma" pitchFamily="34" charset="0"/>
              </a:rPr>
              <a:t>Asignatura: Salud Mental</a:t>
            </a:r>
          </a:p>
          <a:p>
            <a:pPr algn="l"/>
            <a:r>
              <a:rPr lang="es-CL" sz="2400" dirty="0" smtClean="0">
                <a:solidFill>
                  <a:schemeClr val="tx1"/>
                </a:solidFill>
                <a:latin typeface="Tahoma" pitchFamily="34" charset="0"/>
                <a:ea typeface="Tahoma" pitchFamily="34" charset="0"/>
                <a:cs typeface="Tahoma" pitchFamily="34" charset="0"/>
              </a:rPr>
              <a:t>Nombre: Esteban Sáez Avendaño</a:t>
            </a:r>
            <a:endParaRPr lang="es-CL" sz="2400" dirty="0">
              <a:solidFill>
                <a:schemeClr val="tx1"/>
              </a:solidFill>
              <a:latin typeface="Tahoma" pitchFamily="34" charset="0"/>
              <a:ea typeface="Tahoma" pitchFamily="34" charset="0"/>
              <a:cs typeface="Tahoma" pitchFamily="34" charset="0"/>
            </a:endParaRPr>
          </a:p>
        </p:txBody>
      </p:sp>
      <p:sp>
        <p:nvSpPr>
          <p:cNvPr id="4" name="3 Rectángulo"/>
          <p:cNvSpPr/>
          <p:nvPr/>
        </p:nvSpPr>
        <p:spPr>
          <a:xfrm>
            <a:off x="467544" y="620688"/>
            <a:ext cx="2448272" cy="13681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pic>
        <p:nvPicPr>
          <p:cNvPr id="1026" name="Imagen 1" descr="Valle-Central.jpg"/>
          <p:cNvPicPr>
            <a:picLocks noChangeAspect="1" noChangeArrowheads="1"/>
          </p:cNvPicPr>
          <p:nvPr/>
        </p:nvPicPr>
        <p:blipFill>
          <a:blip r:embed="rId2" cstate="print"/>
          <a:srcRect/>
          <a:stretch>
            <a:fillRect/>
          </a:stretch>
        </p:blipFill>
        <p:spPr bwMode="auto">
          <a:xfrm>
            <a:off x="467544" y="620688"/>
            <a:ext cx="2448272" cy="1512168"/>
          </a:xfrm>
          <a:prstGeom prst="rect">
            <a:avLst/>
          </a:prstGeom>
          <a:noFill/>
          <a:ln w="9525">
            <a:noFill/>
            <a:miter lim="800000"/>
            <a:headEnd/>
            <a:tailEnd/>
          </a:ln>
        </p:spPr>
      </p:pic>
      <p:pic>
        <p:nvPicPr>
          <p:cNvPr id="6" name="5 Imagen" descr="http://i.ytimg.com/vi/u4DS4CfRhAA/hqdefault.jpg"/>
          <p:cNvPicPr/>
          <p:nvPr/>
        </p:nvPicPr>
        <p:blipFill>
          <a:blip r:embed="rId3" cstate="print"/>
          <a:srcRect/>
          <a:stretch>
            <a:fillRect/>
          </a:stretch>
        </p:blipFill>
        <p:spPr bwMode="auto">
          <a:xfrm>
            <a:off x="5940152" y="2348880"/>
            <a:ext cx="2581275" cy="2019300"/>
          </a:xfrm>
          <a:prstGeom prst="rect">
            <a:avLst/>
          </a:prstGeom>
          <a:no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a:xfrm>
            <a:off x="1619672" y="620688"/>
            <a:ext cx="5867400" cy="1458392"/>
          </a:xfrm>
        </p:spPr>
        <p:txBody>
          <a:bodyPr/>
          <a:lstStyle/>
          <a:p>
            <a:pPr algn="ctr"/>
            <a:r>
              <a:rPr lang="es-CL" sz="6000" dirty="0" smtClean="0">
                <a:latin typeface="Algerian" pitchFamily="82" charset="0"/>
              </a:rPr>
              <a:t>gracias</a:t>
            </a:r>
            <a:endParaRPr lang="es-CL" sz="6000" dirty="0">
              <a:latin typeface="Algerian" pitchFamily="82" charset="0"/>
            </a:endParaRPr>
          </a:p>
        </p:txBody>
      </p:sp>
      <p:pic>
        <p:nvPicPr>
          <p:cNvPr id="22530" name="Picture 2" descr="http://kbonifaz.files.wordpress.com/2014/06/familia-unida-e1401979329497.jpg"/>
          <p:cNvPicPr>
            <a:picLocks noGrp="1" noChangeAspect="1" noChangeArrowheads="1"/>
          </p:cNvPicPr>
          <p:nvPr>
            <p:ph type="pic" idx="1"/>
          </p:nvPr>
        </p:nvPicPr>
        <p:blipFill>
          <a:blip r:embed="rId2" cstate="print"/>
          <a:srcRect t="5014" b="5014"/>
          <a:stretch>
            <a:fillRect/>
          </a:stretch>
        </p:blipFill>
        <p:spPr bwMode="auto">
          <a:xfrm>
            <a:off x="2051050" y="2565400"/>
            <a:ext cx="5029200" cy="3657600"/>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a:xfrm>
            <a:off x="1403648" y="404664"/>
            <a:ext cx="5867400" cy="522288"/>
          </a:xfrm>
        </p:spPr>
        <p:txBody>
          <a:bodyPr/>
          <a:lstStyle/>
          <a:p>
            <a:pPr algn="ctr"/>
            <a:r>
              <a:rPr lang="es-CL" sz="2400" dirty="0" smtClean="0">
                <a:latin typeface="Tahoma" pitchFamily="34" charset="0"/>
                <a:ea typeface="Tahoma" pitchFamily="34" charset="0"/>
                <a:cs typeface="Tahoma" pitchFamily="34" charset="0"/>
              </a:rPr>
              <a:t>introducción</a:t>
            </a:r>
            <a:endParaRPr lang="es-CL" sz="2400" dirty="0">
              <a:latin typeface="Tahoma" pitchFamily="34" charset="0"/>
              <a:ea typeface="Tahoma" pitchFamily="34" charset="0"/>
              <a:cs typeface="Tahoma" pitchFamily="34" charset="0"/>
            </a:endParaRPr>
          </a:p>
        </p:txBody>
      </p:sp>
      <p:sp>
        <p:nvSpPr>
          <p:cNvPr id="4" name="3 Marcador de texto"/>
          <p:cNvSpPr>
            <a:spLocks noGrp="1"/>
          </p:cNvSpPr>
          <p:nvPr>
            <p:ph type="body" sz="half" idx="2"/>
          </p:nvPr>
        </p:nvSpPr>
        <p:spPr>
          <a:xfrm>
            <a:off x="827584" y="908720"/>
            <a:ext cx="7632848" cy="2808312"/>
          </a:xfrm>
        </p:spPr>
        <p:txBody>
          <a:bodyPr>
            <a:normAutofit fontScale="25000" lnSpcReduction="20000"/>
          </a:bodyPr>
          <a:lstStyle/>
          <a:p>
            <a:pPr algn="just">
              <a:lnSpc>
                <a:spcPct val="170000"/>
              </a:lnSpc>
            </a:pPr>
            <a:r>
              <a:rPr lang="es-CL" sz="9600" dirty="0" smtClean="0">
                <a:latin typeface="Tahoma" pitchFamily="34" charset="0"/>
                <a:ea typeface="Tahoma" pitchFamily="34" charset="0"/>
                <a:cs typeface="Tahoma" pitchFamily="34" charset="0"/>
              </a:rPr>
              <a:t>El problema de la agresividad es uno de los trastornos que más invalidan a los individuos junto con la desobediencia. A menudo se enfrentan a personas agresivas, manipuladoras o rebeldes pero también se enfrentan a no saber muy bien como deben de actuar con ellos o cómo incidir en su </a:t>
            </a:r>
            <a:r>
              <a:rPr lang="es-CL" sz="9600" dirty="0" smtClean="0">
                <a:latin typeface="Tahoma" pitchFamily="34" charset="0"/>
                <a:ea typeface="Tahoma" pitchFamily="34" charset="0"/>
                <a:cs typeface="Tahoma" pitchFamily="34" charset="0"/>
                <a:hlinkClick r:id="rId2"/>
              </a:rPr>
              <a:t>conducta</a:t>
            </a:r>
            <a:r>
              <a:rPr lang="es-CL" sz="9600" dirty="0" smtClean="0">
                <a:latin typeface="Tahoma" pitchFamily="34" charset="0"/>
                <a:ea typeface="Tahoma" pitchFamily="34" charset="0"/>
                <a:cs typeface="Tahoma" pitchFamily="34" charset="0"/>
              </a:rPr>
              <a:t> para llegar a cambiarla.</a:t>
            </a:r>
          </a:p>
          <a:p>
            <a:pPr algn="just">
              <a:lnSpc>
                <a:spcPct val="170000"/>
              </a:lnSpc>
            </a:pPr>
            <a:r>
              <a:rPr lang="es-CL" sz="7200" dirty="0" smtClean="0">
                <a:latin typeface="Tahoma" pitchFamily="34" charset="0"/>
                <a:ea typeface="Tahoma" pitchFamily="34" charset="0"/>
                <a:cs typeface="Tahoma" pitchFamily="34" charset="0"/>
              </a:rPr>
              <a:t/>
            </a:r>
            <a:br>
              <a:rPr lang="es-CL" sz="7200" dirty="0" smtClean="0">
                <a:latin typeface="Tahoma" pitchFamily="34" charset="0"/>
                <a:ea typeface="Tahoma" pitchFamily="34" charset="0"/>
                <a:cs typeface="Tahoma" pitchFamily="34" charset="0"/>
              </a:rPr>
            </a:br>
            <a:r>
              <a:rPr lang="es-CL" dirty="0" smtClean="0"/>
              <a:t/>
            </a:r>
            <a:br>
              <a:rPr lang="es-CL" dirty="0" smtClean="0"/>
            </a:br>
            <a:endParaRPr lang="es-CL" dirty="0"/>
          </a:p>
        </p:txBody>
      </p:sp>
      <p:pic>
        <p:nvPicPr>
          <p:cNvPr id="5" name="4 Marcador de posición de imagen" descr="http://www.filosofia.mx/index.php?ACT=25&amp;fid=16&amp;aid=345_j85531jmcsAu0YgJ7XJd&amp;thumb=1&amp;board_id=1"/>
          <p:cNvPicPr>
            <a:picLocks noGrp="1"/>
          </p:cNvPicPr>
          <p:nvPr>
            <p:ph type="pic" idx="1"/>
          </p:nvPr>
        </p:nvPicPr>
        <p:blipFill>
          <a:blip r:embed="rId3" cstate="print"/>
          <a:srcRect l="5764" r="5764"/>
          <a:stretch>
            <a:fillRect/>
          </a:stretch>
        </p:blipFill>
        <p:spPr bwMode="auto">
          <a:xfrm>
            <a:off x="5903640" y="4208512"/>
            <a:ext cx="3240360" cy="2649488"/>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a:xfrm>
            <a:off x="395536" y="908720"/>
            <a:ext cx="5472608" cy="522288"/>
          </a:xfrm>
        </p:spPr>
        <p:txBody>
          <a:bodyPr>
            <a:normAutofit/>
          </a:bodyPr>
          <a:lstStyle/>
          <a:p>
            <a:r>
              <a:rPr lang="es-CL" sz="2400" dirty="0" smtClean="0">
                <a:latin typeface="Tahoma" pitchFamily="34" charset="0"/>
                <a:ea typeface="Tahoma" pitchFamily="34" charset="0"/>
                <a:cs typeface="Tahoma" pitchFamily="34" charset="0"/>
              </a:rPr>
              <a:t>La AGRESIVIDAD: acepciones</a:t>
            </a:r>
            <a:endParaRPr lang="es-CL" sz="2400" dirty="0">
              <a:latin typeface="Tahoma" pitchFamily="34" charset="0"/>
              <a:ea typeface="Tahoma" pitchFamily="34" charset="0"/>
              <a:cs typeface="Tahoma" pitchFamily="34" charset="0"/>
            </a:endParaRPr>
          </a:p>
        </p:txBody>
      </p:sp>
      <p:sp>
        <p:nvSpPr>
          <p:cNvPr id="4" name="3 Marcador de texto"/>
          <p:cNvSpPr>
            <a:spLocks noGrp="1"/>
          </p:cNvSpPr>
          <p:nvPr>
            <p:ph type="body" sz="half" idx="2"/>
          </p:nvPr>
        </p:nvSpPr>
        <p:spPr>
          <a:xfrm>
            <a:off x="395536" y="1916832"/>
            <a:ext cx="5544616" cy="4320480"/>
          </a:xfrm>
        </p:spPr>
        <p:txBody>
          <a:bodyPr>
            <a:normAutofit fontScale="92500" lnSpcReduction="20000"/>
          </a:bodyPr>
          <a:lstStyle/>
          <a:p>
            <a:pPr algn="just">
              <a:lnSpc>
                <a:spcPct val="150000"/>
              </a:lnSpc>
            </a:pPr>
            <a:r>
              <a:rPr lang="es-CL" sz="2400" dirty="0" smtClean="0">
                <a:latin typeface="Tahoma" pitchFamily="34" charset="0"/>
                <a:ea typeface="Tahoma" pitchFamily="34" charset="0"/>
                <a:cs typeface="Tahoma" pitchFamily="34" charset="0"/>
              </a:rPr>
              <a:t>Algunos autores la definen como:</a:t>
            </a:r>
          </a:p>
          <a:p>
            <a:pPr algn="just">
              <a:lnSpc>
                <a:spcPct val="150000"/>
              </a:lnSpc>
              <a:buFontTx/>
              <a:buChar char="-"/>
            </a:pPr>
            <a:r>
              <a:rPr lang="es-CL" sz="2400" dirty="0" smtClean="0">
                <a:solidFill>
                  <a:schemeClr val="tx1"/>
                </a:solidFill>
                <a:latin typeface="Tahoma" pitchFamily="34" charset="0"/>
                <a:ea typeface="Tahoma" pitchFamily="34" charset="0"/>
                <a:cs typeface="Tahoma" pitchFamily="34" charset="0"/>
                <a:hlinkClick r:id="rId2"/>
              </a:rPr>
              <a:t>Conducta</a:t>
            </a:r>
            <a:r>
              <a:rPr lang="es-CL" sz="2400" dirty="0" smtClean="0">
                <a:latin typeface="Tahoma" pitchFamily="34" charset="0"/>
                <a:ea typeface="Tahoma" pitchFamily="34" charset="0"/>
                <a:cs typeface="Tahoma" pitchFamily="34" charset="0"/>
              </a:rPr>
              <a:t> perjudicial y destructiva que socialmente es definida como agresiva.</a:t>
            </a:r>
          </a:p>
          <a:p>
            <a:pPr algn="just">
              <a:lnSpc>
                <a:spcPct val="150000"/>
              </a:lnSpc>
              <a:buFontTx/>
              <a:buChar char="-"/>
            </a:pPr>
            <a:r>
              <a:rPr lang="es-CL" sz="2400" dirty="0" smtClean="0">
                <a:latin typeface="Tahoma" pitchFamily="34" charset="0"/>
                <a:ea typeface="Tahoma" pitchFamily="34" charset="0"/>
                <a:cs typeface="Tahoma" pitchFamily="34" charset="0"/>
              </a:rPr>
              <a:t>Evento </a:t>
            </a:r>
            <a:r>
              <a:rPr lang="es-CL" sz="2400" dirty="0" err="1" smtClean="0">
                <a:latin typeface="Tahoma" pitchFamily="34" charset="0"/>
                <a:ea typeface="Tahoma" pitchFamily="34" charset="0"/>
                <a:cs typeface="Tahoma" pitchFamily="34" charset="0"/>
              </a:rPr>
              <a:t>aversivo</a:t>
            </a:r>
            <a:r>
              <a:rPr lang="es-CL" sz="2400" dirty="0" smtClean="0">
                <a:latin typeface="Tahoma" pitchFamily="34" charset="0"/>
                <a:ea typeface="Tahoma" pitchFamily="34" charset="0"/>
                <a:cs typeface="Tahoma" pitchFamily="34" charset="0"/>
              </a:rPr>
              <a:t> dispensando a las conductas de otra </a:t>
            </a:r>
            <a:r>
              <a:rPr lang="es-CL" sz="2400" dirty="0" smtClean="0">
                <a:latin typeface="Tahoma" pitchFamily="34" charset="0"/>
                <a:ea typeface="Tahoma" pitchFamily="34" charset="0"/>
                <a:cs typeface="Tahoma" pitchFamily="34" charset="0"/>
                <a:hlinkClick r:id="rId3"/>
              </a:rPr>
              <a:t>persona</a:t>
            </a:r>
            <a:r>
              <a:rPr lang="es-CL" sz="2400" dirty="0" smtClean="0">
                <a:latin typeface="Tahoma" pitchFamily="34" charset="0"/>
                <a:ea typeface="Tahoma" pitchFamily="34" charset="0"/>
                <a:cs typeface="Tahoma" pitchFamily="34" charset="0"/>
              </a:rPr>
              <a:t>.</a:t>
            </a:r>
          </a:p>
          <a:p>
            <a:pPr algn="just">
              <a:lnSpc>
                <a:spcPct val="150000"/>
              </a:lnSpc>
              <a:buFontTx/>
              <a:buChar char="-"/>
            </a:pPr>
            <a:r>
              <a:rPr lang="es-CL" sz="2400" dirty="0" smtClean="0">
                <a:latin typeface="Tahoma" pitchFamily="34" charset="0"/>
                <a:ea typeface="Tahoma" pitchFamily="34" charset="0"/>
                <a:cs typeface="Tahoma" pitchFamily="34" charset="0"/>
              </a:rPr>
              <a:t>Conducta cuyo </a:t>
            </a:r>
            <a:r>
              <a:rPr lang="es-CL" sz="2400" dirty="0" smtClean="0">
                <a:latin typeface="Tahoma" pitchFamily="34" charset="0"/>
                <a:ea typeface="Tahoma" pitchFamily="34" charset="0"/>
                <a:cs typeface="Tahoma" pitchFamily="34" charset="0"/>
                <a:hlinkClick r:id="rId4"/>
              </a:rPr>
              <a:t>objetivo</a:t>
            </a:r>
            <a:r>
              <a:rPr lang="es-CL" sz="2400" dirty="0" smtClean="0">
                <a:latin typeface="Tahoma" pitchFamily="34" charset="0"/>
                <a:ea typeface="Tahoma" pitchFamily="34" charset="0"/>
                <a:cs typeface="Tahoma" pitchFamily="34" charset="0"/>
              </a:rPr>
              <a:t> es dañar a una persona o a un objeto.</a:t>
            </a:r>
          </a:p>
          <a:p>
            <a:pPr algn="just">
              <a:lnSpc>
                <a:spcPct val="150000"/>
              </a:lnSpc>
              <a:buFontTx/>
              <a:buChar char="-"/>
            </a:pPr>
            <a:r>
              <a:rPr lang="es-CL" sz="2400" dirty="0" smtClean="0">
                <a:latin typeface="Tahoma" pitchFamily="34" charset="0"/>
                <a:ea typeface="Tahoma" pitchFamily="34" charset="0"/>
                <a:cs typeface="Tahoma" pitchFamily="34" charset="0"/>
              </a:rPr>
              <a:t>Jurídicamente se entiende como “acto contrario al derecho de otro”.</a:t>
            </a:r>
            <a:endParaRPr lang="es-CL" sz="2400" dirty="0">
              <a:latin typeface="Tahoma" pitchFamily="34" charset="0"/>
              <a:ea typeface="Tahoma" pitchFamily="34" charset="0"/>
              <a:cs typeface="Tahoma" pitchFamily="34" charset="0"/>
            </a:endParaRPr>
          </a:p>
        </p:txBody>
      </p:sp>
      <p:pic>
        <p:nvPicPr>
          <p:cNvPr id="5" name="4 Marcador de posición de imagen" descr="http://1.bp.blogspot.com/-xZR2Le5IW7A/UIa1wUwz-dI/AAAAAAAAAN4/WWE2eX9xeZA/s400/agresividad.jpg"/>
          <p:cNvPicPr>
            <a:picLocks noGrp="1"/>
          </p:cNvPicPr>
          <p:nvPr>
            <p:ph type="pic" idx="1"/>
          </p:nvPr>
        </p:nvPicPr>
        <p:blipFill>
          <a:blip r:embed="rId5" cstate="print"/>
          <a:srcRect l="4600" r="4600"/>
          <a:stretch>
            <a:fillRect/>
          </a:stretch>
        </p:blipFill>
        <p:spPr bwMode="auto">
          <a:xfrm>
            <a:off x="6011863" y="908050"/>
            <a:ext cx="2882900" cy="2381250"/>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a:xfrm>
            <a:off x="179512" y="620688"/>
            <a:ext cx="5867400" cy="522288"/>
          </a:xfrm>
        </p:spPr>
        <p:txBody>
          <a:bodyPr>
            <a:noAutofit/>
          </a:bodyPr>
          <a:lstStyle/>
          <a:p>
            <a:pPr algn="ctr"/>
            <a:r>
              <a:rPr lang="es-CL" sz="2400" dirty="0" smtClean="0">
                <a:latin typeface="Tahoma" pitchFamily="34" charset="0"/>
                <a:ea typeface="Tahoma" pitchFamily="34" charset="0"/>
                <a:cs typeface="Tahoma" pitchFamily="34" charset="0"/>
              </a:rPr>
              <a:t>AGRESIVIDAD Y FACTORES QUE INFLUYEN EN ELLA</a:t>
            </a:r>
            <a:endParaRPr lang="es-CL" sz="2400" dirty="0">
              <a:latin typeface="Tahoma" pitchFamily="34" charset="0"/>
              <a:ea typeface="Tahoma" pitchFamily="34" charset="0"/>
              <a:cs typeface="Tahoma" pitchFamily="34" charset="0"/>
            </a:endParaRPr>
          </a:p>
        </p:txBody>
      </p:sp>
      <p:sp>
        <p:nvSpPr>
          <p:cNvPr id="4" name="3 Marcador de texto"/>
          <p:cNvSpPr>
            <a:spLocks noGrp="1"/>
          </p:cNvSpPr>
          <p:nvPr>
            <p:ph type="body" sz="half" idx="2"/>
          </p:nvPr>
        </p:nvSpPr>
        <p:spPr>
          <a:xfrm>
            <a:off x="381000" y="1484784"/>
            <a:ext cx="5199112" cy="4816784"/>
          </a:xfrm>
        </p:spPr>
        <p:txBody>
          <a:bodyPr>
            <a:normAutofit/>
          </a:bodyPr>
          <a:lstStyle/>
          <a:p>
            <a:pPr algn="just"/>
            <a:r>
              <a:rPr lang="es-CL" sz="2000" dirty="0" smtClean="0">
                <a:latin typeface="Tahoma" pitchFamily="34" charset="0"/>
                <a:ea typeface="Tahoma" pitchFamily="34" charset="0"/>
                <a:cs typeface="Tahoma" pitchFamily="34" charset="0"/>
              </a:rPr>
              <a:t>La agresividad tiene su origen en multitud de factores, por nombrar los más importantes:</a:t>
            </a:r>
          </a:p>
          <a:p>
            <a:pPr algn="just"/>
            <a:r>
              <a:rPr lang="es-CL" sz="2000" dirty="0" smtClean="0">
                <a:latin typeface="Tahoma" pitchFamily="34" charset="0"/>
                <a:ea typeface="Tahoma" pitchFamily="34" charset="0"/>
                <a:cs typeface="Tahoma" pitchFamily="34" charset="0"/>
              </a:rPr>
              <a:t>-Internos y externos.</a:t>
            </a:r>
          </a:p>
          <a:p>
            <a:pPr algn="just"/>
            <a:r>
              <a:rPr lang="es-CL" sz="2000" dirty="0" smtClean="0">
                <a:latin typeface="Tahoma" pitchFamily="34" charset="0"/>
                <a:ea typeface="Tahoma" pitchFamily="34" charset="0"/>
                <a:cs typeface="Tahoma" pitchFamily="34" charset="0"/>
              </a:rPr>
              <a:t>-Individuales, familiares y sociales.</a:t>
            </a:r>
          </a:p>
          <a:p>
            <a:pPr algn="just"/>
            <a:r>
              <a:rPr lang="es-CL" sz="2000" dirty="0" smtClean="0">
                <a:latin typeface="Tahoma" pitchFamily="34" charset="0"/>
                <a:ea typeface="Tahoma" pitchFamily="34" charset="0"/>
                <a:cs typeface="Tahoma" pitchFamily="34" charset="0"/>
              </a:rPr>
              <a:t>-La adicción a sustancias y alcohol.</a:t>
            </a:r>
          </a:p>
          <a:p>
            <a:pPr algn="just"/>
            <a:r>
              <a:rPr lang="es-CL" sz="2000" dirty="0" smtClean="0">
                <a:latin typeface="Tahoma" pitchFamily="34" charset="0"/>
                <a:ea typeface="Tahoma" pitchFamily="34" charset="0"/>
                <a:cs typeface="Tahoma" pitchFamily="34" charset="0"/>
              </a:rPr>
              <a:t>-Y los cambios emocionales del individuo, tanto a nivel no patológico como a nivel considerado patológico (</a:t>
            </a:r>
            <a:r>
              <a:rPr lang="es-CL" sz="2000" dirty="0" smtClean="0">
                <a:latin typeface="Tahoma" pitchFamily="34" charset="0"/>
                <a:ea typeface="Tahoma" pitchFamily="34" charset="0"/>
                <a:cs typeface="Tahoma" pitchFamily="34" charset="0"/>
                <a:hlinkClick r:id="rId2" tooltip="Neurosis"/>
              </a:rPr>
              <a:t>neurosis</a:t>
            </a:r>
            <a:r>
              <a:rPr lang="es-CL" sz="2000" dirty="0" smtClean="0">
                <a:latin typeface="Tahoma" pitchFamily="34" charset="0"/>
                <a:ea typeface="Tahoma" pitchFamily="34" charset="0"/>
                <a:cs typeface="Tahoma" pitchFamily="34" charset="0"/>
              </a:rPr>
              <a:t>, </a:t>
            </a:r>
            <a:r>
              <a:rPr lang="es-CL" sz="2000" dirty="0" smtClean="0">
                <a:latin typeface="Tahoma" pitchFamily="34" charset="0"/>
                <a:ea typeface="Tahoma" pitchFamily="34" charset="0"/>
                <a:cs typeface="Tahoma" pitchFamily="34" charset="0"/>
                <a:hlinkClick r:id="rId3" tooltip="Depresión"/>
              </a:rPr>
              <a:t>depresión</a:t>
            </a:r>
            <a:r>
              <a:rPr lang="es-CL" sz="2000" dirty="0" smtClean="0">
                <a:latin typeface="Tahoma" pitchFamily="34" charset="0"/>
                <a:ea typeface="Tahoma" pitchFamily="34" charset="0"/>
                <a:cs typeface="Tahoma" pitchFamily="34" charset="0"/>
              </a:rPr>
              <a:t>, </a:t>
            </a:r>
            <a:r>
              <a:rPr lang="es-CL" sz="2000" dirty="0" smtClean="0">
                <a:latin typeface="Tahoma" pitchFamily="34" charset="0"/>
                <a:ea typeface="Tahoma" pitchFamily="34" charset="0"/>
                <a:cs typeface="Tahoma" pitchFamily="34" charset="0"/>
                <a:hlinkClick r:id="rId4" tooltip="Trastorno maníaco-depresivo (aún no redactado)"/>
              </a:rPr>
              <a:t>trastorno maníaco-depresivo</a:t>
            </a:r>
            <a:r>
              <a:rPr lang="es-CL" sz="2000" dirty="0" smtClean="0">
                <a:latin typeface="Tahoma" pitchFamily="34" charset="0"/>
                <a:ea typeface="Tahoma" pitchFamily="34" charset="0"/>
                <a:cs typeface="Tahoma" pitchFamily="34" charset="0"/>
              </a:rPr>
              <a:t> o </a:t>
            </a:r>
            <a:r>
              <a:rPr lang="es-CL" sz="2000" dirty="0" smtClean="0">
                <a:latin typeface="Tahoma" pitchFamily="34" charset="0"/>
                <a:ea typeface="Tahoma" pitchFamily="34" charset="0"/>
                <a:cs typeface="Tahoma" pitchFamily="34" charset="0"/>
                <a:hlinkClick r:id="rId5" tooltip="Trastorno bipolar"/>
              </a:rPr>
              <a:t>trastorno bipolar</a:t>
            </a:r>
            <a:r>
              <a:rPr lang="es-CL" sz="2000" dirty="0" smtClean="0">
                <a:latin typeface="Tahoma" pitchFamily="34" charset="0"/>
                <a:ea typeface="Tahoma" pitchFamily="34" charset="0"/>
                <a:cs typeface="Tahoma" pitchFamily="34" charset="0"/>
              </a:rPr>
              <a:t>) que puede generar también comportamientos agresivos y violentos.</a:t>
            </a:r>
            <a:endParaRPr lang="es-CL" sz="2000" dirty="0">
              <a:latin typeface="Tahoma" pitchFamily="34" charset="0"/>
              <a:ea typeface="Tahoma" pitchFamily="34" charset="0"/>
              <a:cs typeface="Tahoma" pitchFamily="34" charset="0"/>
            </a:endParaRPr>
          </a:p>
        </p:txBody>
      </p:sp>
      <p:pic>
        <p:nvPicPr>
          <p:cNvPr id="6" name="5 Marcador de posición de imagen" descr="http://blogdelaboratorio.com/wp-content/uploads/2010/04/agresividad.jpg"/>
          <p:cNvPicPr>
            <a:picLocks noGrp="1"/>
          </p:cNvPicPr>
          <p:nvPr>
            <p:ph type="pic" idx="1"/>
          </p:nvPr>
        </p:nvPicPr>
        <p:blipFill>
          <a:blip r:embed="rId6" cstate="print"/>
          <a:srcRect l="15561" r="15561"/>
          <a:stretch>
            <a:fillRect/>
          </a:stretch>
        </p:blipFill>
        <p:spPr bwMode="auto">
          <a:xfrm>
            <a:off x="5757863" y="476672"/>
            <a:ext cx="3386137" cy="3657600"/>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5 Marcador de posición de imagen" descr="http://image.slidesharecdn.com/agresividad-150219080503-conversion-gate02/95/agresividad-4-638.jpg?cb=1424333144"/>
          <p:cNvPicPr>
            <a:picLocks noGrp="1"/>
          </p:cNvPicPr>
          <p:nvPr>
            <p:ph type="pic" idx="1"/>
          </p:nvPr>
        </p:nvPicPr>
        <p:blipFill>
          <a:blip r:embed="rId2" cstate="print"/>
          <a:srcRect t="1566" b="1566"/>
          <a:stretch>
            <a:fillRect/>
          </a:stretch>
        </p:blipFill>
        <p:spPr bwMode="auto">
          <a:xfrm>
            <a:off x="611560" y="548680"/>
            <a:ext cx="8138864" cy="5476662"/>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a:xfrm>
            <a:off x="1475656" y="332656"/>
            <a:ext cx="5867400" cy="522288"/>
          </a:xfrm>
        </p:spPr>
        <p:txBody>
          <a:bodyPr>
            <a:noAutofit/>
          </a:bodyPr>
          <a:lstStyle/>
          <a:p>
            <a:pPr algn="ctr"/>
            <a:r>
              <a:rPr lang="es-CL" sz="2400" dirty="0" smtClean="0">
                <a:latin typeface="Tahoma" pitchFamily="34" charset="0"/>
                <a:ea typeface="Tahoma" pitchFamily="34" charset="0"/>
                <a:cs typeface="Tahoma" pitchFamily="34" charset="0"/>
              </a:rPr>
              <a:t>Manifestaciones de la agresividad</a:t>
            </a:r>
            <a:endParaRPr lang="es-CL" sz="2400" dirty="0">
              <a:latin typeface="Tahoma" pitchFamily="34" charset="0"/>
              <a:ea typeface="Tahoma" pitchFamily="34" charset="0"/>
              <a:cs typeface="Tahoma" pitchFamily="34" charset="0"/>
            </a:endParaRPr>
          </a:p>
        </p:txBody>
      </p:sp>
      <p:sp>
        <p:nvSpPr>
          <p:cNvPr id="4" name="3 Marcador de texto"/>
          <p:cNvSpPr>
            <a:spLocks noGrp="1"/>
          </p:cNvSpPr>
          <p:nvPr>
            <p:ph type="body" sz="half" idx="2"/>
          </p:nvPr>
        </p:nvSpPr>
        <p:spPr>
          <a:xfrm>
            <a:off x="1547664" y="1124744"/>
            <a:ext cx="5867400" cy="2016224"/>
          </a:xfrm>
        </p:spPr>
        <p:txBody>
          <a:bodyPr>
            <a:normAutofit/>
          </a:bodyPr>
          <a:lstStyle/>
          <a:p>
            <a:pPr algn="just"/>
            <a:r>
              <a:rPr lang="es-CL" sz="2400" dirty="0" smtClean="0">
                <a:latin typeface="Tahoma" pitchFamily="34" charset="0"/>
                <a:ea typeface="Tahoma" pitchFamily="34" charset="0"/>
                <a:cs typeface="Tahoma" pitchFamily="34" charset="0"/>
              </a:rPr>
              <a:t>La agresividad puede manifestarse en cada uno de los niveles que integran al </a:t>
            </a:r>
            <a:r>
              <a:rPr lang="es-CL" sz="2400" dirty="0" smtClean="0">
                <a:latin typeface="Tahoma" pitchFamily="34" charset="0"/>
                <a:ea typeface="Tahoma" pitchFamily="34" charset="0"/>
                <a:cs typeface="Tahoma" pitchFamily="34" charset="0"/>
                <a:hlinkClick r:id="rId2" tooltip="Individuo"/>
              </a:rPr>
              <a:t>individuo</a:t>
            </a:r>
            <a:r>
              <a:rPr lang="es-CL" sz="2400" dirty="0" smtClean="0">
                <a:latin typeface="Tahoma" pitchFamily="34" charset="0"/>
                <a:ea typeface="Tahoma" pitchFamily="34" charset="0"/>
                <a:cs typeface="Tahoma" pitchFamily="34" charset="0"/>
              </a:rPr>
              <a:t>: físico, emocional, cognitivo y social.</a:t>
            </a:r>
            <a:r>
              <a:rPr lang="es-CL" sz="2400" dirty="0" smtClean="0"/>
              <a:t> </a:t>
            </a:r>
            <a:endParaRPr lang="es-CL" sz="2400" dirty="0">
              <a:latin typeface="Tahoma" pitchFamily="34" charset="0"/>
              <a:ea typeface="Tahoma" pitchFamily="34" charset="0"/>
              <a:cs typeface="Tahoma" pitchFamily="34" charset="0"/>
            </a:endParaRPr>
          </a:p>
        </p:txBody>
      </p:sp>
      <p:pic>
        <p:nvPicPr>
          <p:cNvPr id="5" name="4 Marcador de posición de imagen" descr="http://static.mejorconsalud.com/wp-content/uploads/2013/02/como-evitar-el-comportamiento-agresivo-500x330.jpg"/>
          <p:cNvPicPr>
            <a:picLocks noGrp="1"/>
          </p:cNvPicPr>
          <p:nvPr>
            <p:ph type="pic" idx="1"/>
          </p:nvPr>
        </p:nvPicPr>
        <p:blipFill>
          <a:blip r:embed="rId3" cstate="print"/>
          <a:srcRect l="4625" r="4625"/>
          <a:stretch>
            <a:fillRect/>
          </a:stretch>
        </p:blipFill>
        <p:spPr bwMode="auto">
          <a:xfrm>
            <a:off x="2555776" y="3356992"/>
            <a:ext cx="4032448" cy="2952328"/>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texto"/>
          <p:cNvSpPr>
            <a:spLocks noGrp="1"/>
          </p:cNvSpPr>
          <p:nvPr>
            <p:ph type="body" sz="half" idx="2"/>
          </p:nvPr>
        </p:nvSpPr>
        <p:spPr>
          <a:xfrm>
            <a:off x="395536" y="188640"/>
            <a:ext cx="8568952" cy="5184576"/>
          </a:xfrm>
        </p:spPr>
        <p:txBody>
          <a:bodyPr>
            <a:normAutofit fontScale="77500" lnSpcReduction="20000"/>
          </a:bodyPr>
          <a:lstStyle/>
          <a:p>
            <a:pPr algn="just">
              <a:lnSpc>
                <a:spcPct val="160000"/>
              </a:lnSpc>
            </a:pPr>
            <a:r>
              <a:rPr lang="es-CL" sz="3600" u="sng" dirty="0" smtClean="0">
                <a:latin typeface="Tahoma" pitchFamily="34" charset="0"/>
                <a:ea typeface="Tahoma" pitchFamily="34" charset="0"/>
                <a:cs typeface="Tahoma" pitchFamily="34" charset="0"/>
              </a:rPr>
              <a:t>Físico</a:t>
            </a:r>
            <a:r>
              <a:rPr lang="es-CL" sz="3100" dirty="0" smtClean="0">
                <a:latin typeface="Tahoma" pitchFamily="34" charset="0"/>
                <a:ea typeface="Tahoma" pitchFamily="34" charset="0"/>
                <a:cs typeface="Tahoma" pitchFamily="34" charset="0"/>
              </a:rPr>
              <a:t>: Como lucha con manifestaciones corporales explícitas.</a:t>
            </a:r>
          </a:p>
          <a:p>
            <a:pPr algn="just">
              <a:lnSpc>
                <a:spcPct val="160000"/>
              </a:lnSpc>
            </a:pPr>
            <a:r>
              <a:rPr lang="es-CL" sz="3600" u="sng" dirty="0" smtClean="0">
                <a:latin typeface="Tahoma" pitchFamily="34" charset="0"/>
                <a:ea typeface="Tahoma" pitchFamily="34" charset="0"/>
                <a:cs typeface="Tahoma" pitchFamily="34" charset="0"/>
              </a:rPr>
              <a:t>Emocional</a:t>
            </a:r>
            <a:r>
              <a:rPr lang="es-CL" sz="3100" dirty="0" smtClean="0">
                <a:latin typeface="Tahoma" pitchFamily="34" charset="0"/>
                <a:ea typeface="Tahoma" pitchFamily="34" charset="0"/>
                <a:cs typeface="Tahoma" pitchFamily="34" charset="0"/>
              </a:rPr>
              <a:t>: Que puede presentarse como rabia o cólera a través de la expresión facial y gestos, así como también en el tono de voz y el lenguaje.</a:t>
            </a:r>
          </a:p>
          <a:p>
            <a:pPr algn="just">
              <a:lnSpc>
                <a:spcPct val="160000"/>
              </a:lnSpc>
            </a:pPr>
            <a:r>
              <a:rPr lang="es-CL" sz="3600" u="sng" dirty="0" smtClean="0">
                <a:latin typeface="Tahoma" pitchFamily="34" charset="0"/>
                <a:ea typeface="Tahoma" pitchFamily="34" charset="0"/>
                <a:cs typeface="Tahoma" pitchFamily="34" charset="0"/>
              </a:rPr>
              <a:t>Cognitivo</a:t>
            </a:r>
            <a:r>
              <a:rPr lang="es-CL" sz="3100" dirty="0" smtClean="0">
                <a:latin typeface="Tahoma" pitchFamily="34" charset="0"/>
                <a:ea typeface="Tahoma" pitchFamily="34" charset="0"/>
                <a:cs typeface="Tahoma" pitchFamily="34" charset="0"/>
              </a:rPr>
              <a:t>: Que puede presentarse como fantasías destructivas o bien como elaboración de planes agresivos.</a:t>
            </a:r>
          </a:p>
          <a:p>
            <a:pPr algn="just">
              <a:lnSpc>
                <a:spcPct val="160000"/>
              </a:lnSpc>
            </a:pPr>
            <a:r>
              <a:rPr lang="es-CL" sz="3600" u="sng" dirty="0" smtClean="0">
                <a:latin typeface="Tahoma" pitchFamily="34" charset="0"/>
                <a:ea typeface="Tahoma" pitchFamily="34" charset="0"/>
                <a:cs typeface="Tahoma" pitchFamily="34" charset="0"/>
              </a:rPr>
              <a:t>Social</a:t>
            </a:r>
            <a:r>
              <a:rPr lang="es-CL" sz="3100" dirty="0" smtClean="0">
                <a:latin typeface="Tahoma" pitchFamily="34" charset="0"/>
                <a:ea typeface="Tahoma" pitchFamily="34" charset="0"/>
                <a:cs typeface="Tahoma" pitchFamily="34" charset="0"/>
              </a:rPr>
              <a:t>: En el contexto o entorno social en el cual toma forma la agresividad </a:t>
            </a:r>
            <a:endParaRPr lang="es-CL" sz="3100" u="sng" dirty="0" smtClean="0">
              <a:latin typeface="Tahoma" pitchFamily="34" charset="0"/>
              <a:ea typeface="Tahoma" pitchFamily="34" charset="0"/>
              <a:cs typeface="Tahoma" pitchFamily="34" charset="0"/>
            </a:endParaRPr>
          </a:p>
          <a:p>
            <a:pPr algn="just"/>
            <a:endParaRPr lang="es-CL" sz="2800" u="sng" dirty="0" smtClean="0">
              <a:latin typeface="Tahoma" pitchFamily="34" charset="0"/>
              <a:ea typeface="Tahoma" pitchFamily="34" charset="0"/>
              <a:cs typeface="Tahoma" pitchFamily="34" charset="0"/>
            </a:endParaRPr>
          </a:p>
          <a:p>
            <a:pPr algn="just"/>
            <a:endParaRPr lang="es-CL" sz="2800" u="sng" dirty="0">
              <a:latin typeface="Tahoma" pitchFamily="34" charset="0"/>
              <a:ea typeface="Tahoma" pitchFamily="34" charset="0"/>
              <a:cs typeface="Tahoma" pitchFamily="34" charset="0"/>
            </a:endParaRPr>
          </a:p>
        </p:txBody>
      </p:sp>
      <p:pic>
        <p:nvPicPr>
          <p:cNvPr id="5" name="4 Marcador de posición de imagen" descr="http://buenasalud.net/wp-content/uploads/imagenes/relacionentrealimentacionyagresividad300x224.jpg"/>
          <p:cNvPicPr>
            <a:picLocks noGrp="1"/>
          </p:cNvPicPr>
          <p:nvPr>
            <p:ph type="pic" idx="1"/>
          </p:nvPr>
        </p:nvPicPr>
        <p:blipFill>
          <a:blip r:embed="rId2" cstate="print"/>
          <a:srcRect t="1299" b="1299"/>
          <a:stretch>
            <a:fillRect/>
          </a:stretch>
        </p:blipFill>
        <p:spPr bwMode="auto">
          <a:xfrm>
            <a:off x="3131840" y="4365104"/>
            <a:ext cx="3239814" cy="2232297"/>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a:xfrm>
            <a:off x="1691680" y="188640"/>
            <a:ext cx="5867400" cy="720080"/>
          </a:xfrm>
        </p:spPr>
        <p:txBody>
          <a:bodyPr>
            <a:noAutofit/>
          </a:bodyPr>
          <a:lstStyle/>
          <a:p>
            <a:pPr algn="ctr"/>
            <a:r>
              <a:rPr lang="es-CL" sz="2400" dirty="0" smtClean="0">
                <a:latin typeface="Tahoma" pitchFamily="34" charset="0"/>
                <a:ea typeface="Tahoma" pitchFamily="34" charset="0"/>
                <a:cs typeface="Tahoma" pitchFamily="34" charset="0"/>
              </a:rPr>
              <a:t>modelos explicativos de la agresividad</a:t>
            </a:r>
            <a:endParaRPr lang="es-CL" sz="2400" dirty="0">
              <a:latin typeface="Tahoma" pitchFamily="34" charset="0"/>
              <a:ea typeface="Tahoma" pitchFamily="34" charset="0"/>
              <a:cs typeface="Tahoma" pitchFamily="34" charset="0"/>
            </a:endParaRPr>
          </a:p>
        </p:txBody>
      </p:sp>
      <p:sp>
        <p:nvSpPr>
          <p:cNvPr id="4" name="3 Marcador de texto"/>
          <p:cNvSpPr>
            <a:spLocks noGrp="1"/>
          </p:cNvSpPr>
          <p:nvPr>
            <p:ph type="body" sz="half" idx="2"/>
          </p:nvPr>
        </p:nvSpPr>
        <p:spPr>
          <a:xfrm>
            <a:off x="251520" y="1052736"/>
            <a:ext cx="8712968" cy="4680520"/>
          </a:xfrm>
        </p:spPr>
        <p:txBody>
          <a:bodyPr>
            <a:normAutofit/>
          </a:bodyPr>
          <a:lstStyle/>
          <a:p>
            <a:pPr algn="ctr"/>
            <a:r>
              <a:rPr lang="es-CL" sz="2800" b="1" dirty="0" smtClean="0">
                <a:latin typeface="Tahoma" pitchFamily="34" charset="0"/>
                <a:ea typeface="Tahoma" pitchFamily="34" charset="0"/>
                <a:cs typeface="Tahoma" pitchFamily="34" charset="0"/>
              </a:rPr>
              <a:t>Modelo Coercitivo</a:t>
            </a:r>
          </a:p>
          <a:p>
            <a:pPr algn="just"/>
            <a:r>
              <a:rPr lang="es-CL" sz="2400" dirty="0" smtClean="0">
                <a:latin typeface="Tahoma" pitchFamily="34" charset="0"/>
                <a:ea typeface="Tahoma" pitchFamily="34" charset="0"/>
                <a:cs typeface="Tahoma" pitchFamily="34" charset="0"/>
              </a:rPr>
              <a:t>	Se basa en la idea de que la violencia resulta útil para la persona que es agresiva, es decir, que al aplicar la agresividad con ésta se pueden lograr objetivos con alta probabilidad de volver a repetirse.</a:t>
            </a:r>
          </a:p>
          <a:p>
            <a:pPr algn="ctr"/>
            <a:r>
              <a:rPr lang="es-CL" sz="2800" b="1" dirty="0" smtClean="0">
                <a:latin typeface="Tahoma" pitchFamily="34" charset="0"/>
                <a:ea typeface="Tahoma" pitchFamily="34" charset="0"/>
                <a:cs typeface="Tahoma" pitchFamily="34" charset="0"/>
              </a:rPr>
              <a:t>Modelo de Escalada de Violencia</a:t>
            </a:r>
          </a:p>
          <a:p>
            <a:pPr algn="just"/>
            <a:r>
              <a:rPr lang="es-CL" sz="2400" dirty="0" smtClean="0">
                <a:latin typeface="Tahoma" pitchFamily="34" charset="0"/>
                <a:ea typeface="Tahoma" pitchFamily="34" charset="0"/>
                <a:cs typeface="Tahoma" pitchFamily="34" charset="0"/>
              </a:rPr>
              <a:t>	Se basa en la idea de que las conductas agresivas empiezan a darse con una intensidad leve y es a través de la interacción con otras conductas violentas cuando se produce el incremento.</a:t>
            </a:r>
            <a:endParaRPr lang="es-CL" sz="2400" dirty="0">
              <a:latin typeface="Tahoma" pitchFamily="34" charset="0"/>
              <a:ea typeface="Tahoma" pitchFamily="34" charset="0"/>
              <a:cs typeface="Tahoma" pitchFamily="34" charset="0"/>
            </a:endParaRPr>
          </a:p>
        </p:txBody>
      </p:sp>
      <p:pic>
        <p:nvPicPr>
          <p:cNvPr id="5" name="4 Marcador de posición de imagen" descr="http://www.psicoeuropa.com/wp-content/uploads/2015/06/Agresividad-Ni%C3%B1os-Pozuelo.jpg"/>
          <p:cNvPicPr>
            <a:picLocks noGrp="1"/>
          </p:cNvPicPr>
          <p:nvPr>
            <p:ph type="pic" idx="1"/>
          </p:nvPr>
        </p:nvPicPr>
        <p:blipFill>
          <a:blip r:embed="rId2" cstate="print"/>
          <a:srcRect l="15625" r="15625"/>
          <a:stretch>
            <a:fillRect/>
          </a:stretch>
        </p:blipFill>
        <p:spPr bwMode="auto">
          <a:xfrm>
            <a:off x="3059832" y="4797425"/>
            <a:ext cx="2736304" cy="2060575"/>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a:xfrm>
            <a:off x="1763688" y="188640"/>
            <a:ext cx="5867400" cy="522288"/>
          </a:xfrm>
        </p:spPr>
        <p:txBody>
          <a:bodyPr>
            <a:normAutofit/>
          </a:bodyPr>
          <a:lstStyle/>
          <a:p>
            <a:pPr algn="ctr"/>
            <a:r>
              <a:rPr lang="es-CL" sz="2400" dirty="0" smtClean="0">
                <a:latin typeface="Tahoma" pitchFamily="34" charset="0"/>
                <a:ea typeface="Tahoma" pitchFamily="34" charset="0"/>
                <a:cs typeface="Tahoma" pitchFamily="34" charset="0"/>
              </a:rPr>
              <a:t>conclusión</a:t>
            </a:r>
            <a:endParaRPr lang="es-CL" sz="2400" dirty="0">
              <a:latin typeface="Tahoma" pitchFamily="34" charset="0"/>
              <a:ea typeface="Tahoma" pitchFamily="34" charset="0"/>
              <a:cs typeface="Tahoma" pitchFamily="34" charset="0"/>
            </a:endParaRPr>
          </a:p>
        </p:txBody>
      </p:sp>
      <p:sp>
        <p:nvSpPr>
          <p:cNvPr id="4" name="3 Marcador de texto"/>
          <p:cNvSpPr>
            <a:spLocks noGrp="1"/>
          </p:cNvSpPr>
          <p:nvPr>
            <p:ph type="body" sz="half" idx="2"/>
          </p:nvPr>
        </p:nvSpPr>
        <p:spPr>
          <a:xfrm>
            <a:off x="251520" y="908720"/>
            <a:ext cx="8712968" cy="5328592"/>
          </a:xfrm>
        </p:spPr>
        <p:txBody>
          <a:bodyPr>
            <a:noAutofit/>
          </a:bodyPr>
          <a:lstStyle/>
          <a:p>
            <a:pPr algn="just"/>
            <a:r>
              <a:rPr lang="es-CL" sz="2400" dirty="0" smtClean="0">
                <a:latin typeface="Tahoma" pitchFamily="34" charset="0"/>
                <a:ea typeface="Tahoma" pitchFamily="34" charset="0"/>
                <a:cs typeface="Tahoma" pitchFamily="34" charset="0"/>
              </a:rPr>
              <a:t>	Tratar la conducta agresiva no implica simplemente su reducción o eliminación, sino que también es necesario fortalecer comportamientos alternativos a la agresión. Por lo tanto hablar de cómo tratar la agresión, resulta imprescindible hablar también de cómo incrementar esos comportamientos alternativos.</a:t>
            </a:r>
          </a:p>
          <a:p>
            <a:pPr algn="just"/>
            <a:r>
              <a:rPr lang="es-CL" sz="2400" dirty="0" smtClean="0">
                <a:latin typeface="Tahoma" pitchFamily="34" charset="0"/>
                <a:ea typeface="Tahoma" pitchFamily="34" charset="0"/>
                <a:cs typeface="Tahoma" pitchFamily="34" charset="0"/>
              </a:rPr>
              <a:t>	De acuerdo a lo señalado, para prevenir el comportamiento agresivo la mejor estrategia consiste en disponer el ambiente de modo que el individuo no se comporte agresivamente, y por el contrario, disponer de él de modo que le resulte asequible </a:t>
            </a:r>
            <a:r>
              <a:rPr lang="es-CL" sz="2400" dirty="0" smtClean="0">
                <a:latin typeface="Tahoma" pitchFamily="34" charset="0"/>
                <a:ea typeface="Tahoma" pitchFamily="34" charset="0"/>
                <a:cs typeface="Tahoma" pitchFamily="34" charset="0"/>
                <a:hlinkClick r:id="rId2"/>
              </a:rPr>
              <a:t>el aprendizaje</a:t>
            </a:r>
            <a:r>
              <a:rPr lang="es-CL" sz="2400" dirty="0" smtClean="0">
                <a:latin typeface="Tahoma" pitchFamily="34" charset="0"/>
                <a:ea typeface="Tahoma" pitchFamily="34" charset="0"/>
                <a:cs typeface="Tahoma" pitchFamily="34" charset="0"/>
              </a:rPr>
              <a:t> de conductas alternativas a la agresión.</a:t>
            </a:r>
          </a:p>
          <a:p>
            <a:pPr algn="just"/>
            <a:r>
              <a:rPr lang="es-CL" sz="2400" dirty="0" smtClean="0">
                <a:latin typeface="Tahoma" pitchFamily="34" charset="0"/>
                <a:ea typeface="Tahoma" pitchFamily="34" charset="0"/>
                <a:cs typeface="Tahoma" pitchFamily="34" charset="0"/>
              </a:rPr>
              <a:t/>
            </a:r>
            <a:br>
              <a:rPr lang="es-CL" sz="2400" dirty="0" smtClean="0">
                <a:latin typeface="Tahoma" pitchFamily="34" charset="0"/>
                <a:ea typeface="Tahoma" pitchFamily="34" charset="0"/>
                <a:cs typeface="Tahoma" pitchFamily="34" charset="0"/>
              </a:rPr>
            </a:br>
            <a:r>
              <a:rPr lang="es-CL" sz="2400" dirty="0" smtClean="0">
                <a:latin typeface="Tahoma" pitchFamily="34" charset="0"/>
                <a:ea typeface="Tahoma" pitchFamily="34" charset="0"/>
                <a:cs typeface="Tahoma" pitchFamily="34" charset="0"/>
              </a:rPr>
              <a:t/>
            </a:r>
            <a:br>
              <a:rPr lang="es-CL" sz="2400" dirty="0" smtClean="0">
                <a:latin typeface="Tahoma" pitchFamily="34" charset="0"/>
                <a:ea typeface="Tahoma" pitchFamily="34" charset="0"/>
                <a:cs typeface="Tahoma" pitchFamily="34" charset="0"/>
              </a:rPr>
            </a:br>
            <a:endParaRPr lang="es-CL" sz="2400" dirty="0" smtClean="0">
              <a:latin typeface="Tahoma" pitchFamily="34" charset="0"/>
              <a:ea typeface="Tahoma" pitchFamily="34" charset="0"/>
              <a:cs typeface="Tahoma" pitchFamily="34" charset="0"/>
            </a:endParaRPr>
          </a:p>
          <a:p>
            <a:pPr algn="just"/>
            <a:r>
              <a:rPr lang="es-CL" sz="2400" dirty="0" smtClean="0">
                <a:latin typeface="Tahoma" pitchFamily="34" charset="0"/>
                <a:ea typeface="Tahoma" pitchFamily="34" charset="0"/>
                <a:cs typeface="Tahoma" pitchFamily="34" charset="0"/>
              </a:rPr>
              <a:t/>
            </a:r>
            <a:br>
              <a:rPr lang="es-CL" sz="2400" dirty="0" smtClean="0">
                <a:latin typeface="Tahoma" pitchFamily="34" charset="0"/>
                <a:ea typeface="Tahoma" pitchFamily="34" charset="0"/>
                <a:cs typeface="Tahoma" pitchFamily="34" charset="0"/>
              </a:rPr>
            </a:br>
            <a:r>
              <a:rPr lang="es-CL" sz="2400" dirty="0" smtClean="0">
                <a:latin typeface="Tahoma" pitchFamily="34" charset="0"/>
                <a:ea typeface="Tahoma" pitchFamily="34" charset="0"/>
                <a:cs typeface="Tahoma" pitchFamily="34" charset="0"/>
              </a:rPr>
              <a:t/>
            </a:r>
            <a:br>
              <a:rPr lang="es-CL" sz="2400" dirty="0" smtClean="0">
                <a:latin typeface="Tahoma" pitchFamily="34" charset="0"/>
                <a:ea typeface="Tahoma" pitchFamily="34" charset="0"/>
                <a:cs typeface="Tahoma" pitchFamily="34" charset="0"/>
              </a:rPr>
            </a:br>
            <a:endParaRPr lang="es-CL" sz="2400" dirty="0">
              <a:latin typeface="Tahoma" pitchFamily="34" charset="0"/>
              <a:ea typeface="Tahoma" pitchFamily="34" charset="0"/>
              <a:cs typeface="Tahoma" pitchFamily="34" charset="0"/>
            </a:endParaRPr>
          </a:p>
        </p:txBody>
      </p:sp>
      <p:pic>
        <p:nvPicPr>
          <p:cNvPr id="1026" name="Picture 2" descr="http://www.venexuela.com/wp-content/uploads/2013/09/df3V.jpg"/>
          <p:cNvPicPr>
            <a:picLocks noGrp="1" noChangeAspect="1" noChangeArrowheads="1"/>
          </p:cNvPicPr>
          <p:nvPr>
            <p:ph type="pic" idx="1"/>
          </p:nvPr>
        </p:nvPicPr>
        <p:blipFill>
          <a:blip r:embed="rId3" cstate="print"/>
          <a:srcRect t="7506" b="7506"/>
          <a:stretch>
            <a:fillRect/>
          </a:stretch>
        </p:blipFill>
        <p:spPr bwMode="auto">
          <a:xfrm>
            <a:off x="2699792" y="5029200"/>
            <a:ext cx="3457054" cy="1828800"/>
          </a:xfrm>
          <a:prstGeom prst="rect">
            <a:avLst/>
          </a:prstGeom>
          <a:noFill/>
        </p:spPr>
      </p:pic>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Viajes">
  <a:themeElements>
    <a:clrScheme name="Viajes">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Viajes">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Viajes">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350</TotalTime>
  <Words>152</Words>
  <Application>Microsoft Office PowerPoint</Application>
  <PresentationFormat>Presentación en pantalla (4:3)</PresentationFormat>
  <Paragraphs>36</Paragraphs>
  <Slides>10</Slides>
  <Notes>0</Notes>
  <HiddenSlides>0</HiddenSlides>
  <MMClips>0</MMClips>
  <ScaleCrop>false</ScaleCrop>
  <HeadingPairs>
    <vt:vector size="4" baseType="variant">
      <vt:variant>
        <vt:lpstr>Tema</vt:lpstr>
      </vt:variant>
      <vt:variant>
        <vt:i4>1</vt:i4>
      </vt:variant>
      <vt:variant>
        <vt:lpstr>Títulos de diapositiva</vt:lpstr>
      </vt:variant>
      <vt:variant>
        <vt:i4>10</vt:i4>
      </vt:variant>
    </vt:vector>
  </HeadingPairs>
  <TitlesOfParts>
    <vt:vector size="11" baseType="lpstr">
      <vt:lpstr>Viajes</vt:lpstr>
      <vt:lpstr>AGRESIVIDAD </vt:lpstr>
      <vt:lpstr>introducción</vt:lpstr>
      <vt:lpstr>La AGRESIVIDAD: acepciones</vt:lpstr>
      <vt:lpstr>AGRESIVIDAD Y FACTORES QUE INFLUYEN EN ELLA</vt:lpstr>
      <vt:lpstr>Presentación de PowerPoint</vt:lpstr>
      <vt:lpstr>Manifestaciones de la agresividad</vt:lpstr>
      <vt:lpstr>Presentación de PowerPoint</vt:lpstr>
      <vt:lpstr>modelos explicativos de la agresividad</vt:lpstr>
      <vt:lpstr>conclusión</vt:lpstr>
      <vt:lpstr>gracias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AGRESIVIDAD</dc:title>
  <dc:creator>Esteban</dc:creator>
  <cp:lastModifiedBy>Alumnos 2</cp:lastModifiedBy>
  <cp:revision>46</cp:revision>
  <dcterms:created xsi:type="dcterms:W3CDTF">2015-10-17T22:50:04Z</dcterms:created>
  <dcterms:modified xsi:type="dcterms:W3CDTF">2015-10-19T18:53:15Z</dcterms:modified>
</cp:coreProperties>
</file>